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312" r:id="rId6"/>
    <p:sldId id="313" r:id="rId7"/>
    <p:sldId id="306" r:id="rId8"/>
    <p:sldId id="260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11" r:id="rId18"/>
    <p:sldId id="294" r:id="rId19"/>
    <p:sldId id="286" r:id="rId20"/>
    <p:sldId id="288" r:id="rId21"/>
    <p:sldId id="287" r:id="rId22"/>
    <p:sldId id="289" r:id="rId23"/>
    <p:sldId id="307" r:id="rId24"/>
    <p:sldId id="310" r:id="rId25"/>
    <p:sldId id="308" r:id="rId26"/>
    <p:sldId id="309" r:id="rId27"/>
    <p:sldId id="290" r:id="rId28"/>
    <p:sldId id="274" r:id="rId29"/>
    <p:sldId id="278" r:id="rId30"/>
    <p:sldId id="279" r:id="rId31"/>
    <p:sldId id="271" r:id="rId32"/>
    <p:sldId id="292" r:id="rId33"/>
    <p:sldId id="285" r:id="rId34"/>
    <p:sldId id="280" r:id="rId35"/>
    <p:sldId id="269" r:id="rId36"/>
    <p:sldId id="276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EC9"/>
    <a:srgbClr val="FCF0E8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4CC4D-24AB-46D3-A3D2-C5B7759C4EAD}" type="datetimeFigureOut">
              <a:rPr lang="ru-RU" smtClean="0"/>
              <a:pPr/>
              <a:t>11.12.2022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A5E69-5FB2-4027-B1C5-8A00BF20FB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0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A5E69-5FB2-4027-B1C5-8A00BF20FB8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Пааль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(простое). Писал -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פָּעַל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כָּתַב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Ифиль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(побуждение). Одевал - 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הִפְעִיל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הִלְבִּישׁ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Пиэль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(усиленное). Рассказывал -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פִּעֵל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סִפֵּר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Итпаэль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(возвратное). Одевался -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הִתְפַּעֵל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הִתְלַבֵּש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Пуаль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рассказан -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פֻּעַל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סֻפַּר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Уфаль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одет -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הֻפְעַל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הֻלְבַּשׁ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Нифаль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надет - 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נִפְעַל -</a:t>
            </a:r>
            <a:r>
              <a:rPr lang="he-IL" dirty="0" smtClean="0"/>
              <a:t>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נִלְבַּש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A5E69-5FB2-4027-B1C5-8A00BF20FB8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7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625F-0875-4D85-8573-0A63F602DF02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r>
              <a:rPr lang="en-US" dirty="0" smtClean="0"/>
              <a:t>/20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88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0ADD-72AA-407C-94BC-6C0DEB455851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1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B05C4-2532-4455-8459-88DE1503135E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1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>
          <a:xfrm>
            <a:off x="251520" y="6427814"/>
            <a:ext cx="2514600" cy="288925"/>
          </a:xfrm>
        </p:spPr>
        <p:txBody>
          <a:bodyPr/>
          <a:lstStyle/>
          <a:p>
            <a:fld id="{39D6DDB6-EFDE-437D-9FC2-0C4090C86B4F}" type="datetime1">
              <a:rPr lang="ru-RU" smtClean="0"/>
              <a:t>11.12.2022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267744" y="6427814"/>
            <a:ext cx="3352800" cy="288925"/>
          </a:xfrm>
        </p:spPr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r>
              <a:rPr lang="en-US" smtClean="0"/>
              <a:t>/20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>
          <a:xfrm>
            <a:off x="289845" y="6425619"/>
            <a:ext cx="2514600" cy="288925"/>
          </a:xfrm>
        </p:spPr>
        <p:txBody>
          <a:bodyPr/>
          <a:lstStyle/>
          <a:p>
            <a:fld id="{E0AF8FAC-068A-4D05-80CB-EA8FB1DA3BCE}" type="datetime1">
              <a:rPr lang="ru-RU" smtClean="0"/>
              <a:t>11.12.2022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2699792" y="6431915"/>
            <a:ext cx="2895600" cy="288925"/>
          </a:xfrm>
        </p:spPr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r>
              <a:rPr lang="en-US" dirty="0" smtClean="0"/>
              <a:t>/34</a:t>
            </a:r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8352F-712E-4A76-9DB6-0AD8744FDC0C}" type="datetime1">
              <a:rPr lang="ru-RU" smtClean="0"/>
              <a:t>11.12.2022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BBAC-A1C1-4E21-86C8-4C4E56FD31B6}" type="datetime1">
              <a:rPr lang="ru-RU" smtClean="0"/>
              <a:t>11.12.2022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52E4-17D7-409E-8990-24A880C50899}" type="datetime1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AE53-5593-4058-974A-5FA12CBE4220}" type="datetime1">
              <a:rPr lang="ru-RU" smtClean="0"/>
              <a:t>11.12.2022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67544" y="6477000"/>
            <a:ext cx="2514600" cy="288925"/>
          </a:xfrm>
        </p:spPr>
        <p:txBody>
          <a:bodyPr/>
          <a:lstStyle/>
          <a:p>
            <a:fld id="{D31E4363-9E13-4A25-B886-FBAB24B0D122}" type="datetime1">
              <a:rPr lang="ru-RU" smtClean="0"/>
              <a:t>11.12.2022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>
          <a:xfrm>
            <a:off x="2555776" y="6477000"/>
            <a:ext cx="3352800" cy="288925"/>
          </a:xfrm>
        </p:spPr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r>
              <a:rPr lang="en-US" dirty="0" smtClean="0"/>
              <a:t>/34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5985-09FE-494A-8048-084DC82C689A}" type="datetime1">
              <a:rPr lang="ru-RU" smtClean="0"/>
              <a:t>11.12.2022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F40A-422E-4610-B284-36D7FE8E8E1C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64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6CCC-36EB-4D5A-9C02-B020FD19CF65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0F1B-D98E-4FAC-B660-B0E1CF85EB89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F550-5717-4741-8792-CCB30F4E1F63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2BDB-90CE-4D72-B41F-A3D82FC4D952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9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8743-C061-4FDB-A6C1-71614DC98260}" type="datetime1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5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481A-C04B-4BF7-A351-A12D817D49FD}" type="datetime1">
              <a:rPr lang="ru-RU" smtClean="0"/>
              <a:t>11.12.2022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84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3882-536B-4510-AD25-0D480478399F}" type="datetime1">
              <a:rPr lang="ru-RU" smtClean="0"/>
              <a:t>11.12.2022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2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28747-CAE7-438F-B741-D581531892B5}" type="datetime1">
              <a:rPr lang="ru-RU" smtClean="0"/>
              <a:t>11.12.2022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7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9FB4-A604-432B-82E5-C208F5F87C7E}" type="datetime1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9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9C37-0B11-497D-BEEF-B975D2F26490}" type="datetime1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1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66A66-DD22-49CB-8204-F81683B403F1}" type="datetime1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Фестиваль языков 2022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89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64E481-08E4-4CC8-A95A-6D1729CFD651}" type="datetime1">
              <a:rPr lang="ru-RU" smtClean="0"/>
              <a:t>11.12.2022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Фестиваль языков 2022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674A6ED-BA18-42D0-8D10-FC315C8295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ebrew-academy.huji.ac.il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ss.collections.imj.org.il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Фестиваль языков </a:t>
            </a:r>
            <a:r>
              <a:rPr lang="ru-RU" dirty="0" smtClean="0"/>
              <a:t>2022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8458200" cy="1368152"/>
          </a:xfrm>
        </p:spPr>
        <p:txBody>
          <a:bodyPr>
            <a:normAutofit fontScale="85000" lnSpcReduction="10000"/>
          </a:bodyPr>
          <a:lstStyle/>
          <a:p>
            <a:r>
              <a:rPr lang="ru-RU" sz="7100" dirty="0" smtClean="0"/>
              <a:t>Иврит                    </a:t>
            </a:r>
            <a:r>
              <a:rPr lang="he-IL" sz="7100" dirty="0" smtClean="0"/>
              <a:t>עברית </a:t>
            </a:r>
            <a:r>
              <a:rPr lang="ru-RU" dirty="0" smtClean="0"/>
              <a:t> </a:t>
            </a:r>
            <a:r>
              <a:rPr lang="he-IL" dirty="0" smtClean="0"/>
              <a:t>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Софер это не только ценный мех…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pic>
        <p:nvPicPr>
          <p:cNvPr id="1026" name="Picture 2" descr="D:\Разное\Фестиваль языков\29502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09612" cy="35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5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effectLst/>
              </a:rPr>
              <a:t>Кц</a:t>
            </a:r>
            <a:r>
              <a:rPr lang="ru-RU" dirty="0">
                <a:effectLst/>
              </a:rPr>
              <a:t> и </a:t>
            </a:r>
            <a:r>
              <a:rPr lang="ru-RU" dirty="0" err="1">
                <a:effectLst/>
              </a:rPr>
              <a:t>Нлсн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звлт</a:t>
            </a:r>
            <a:r>
              <a:rPr lang="ru-RU" dirty="0">
                <a:effectLst/>
              </a:rPr>
              <a:t>: </a:t>
            </a:r>
            <a:r>
              <a:rPr lang="ru-RU" dirty="0" err="1">
                <a:effectLst/>
              </a:rPr>
              <a:t>Глсн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бкв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н </a:t>
            </a:r>
            <a:r>
              <a:rPr lang="ru-RU" dirty="0" err="1" smtClean="0">
                <a:effectLst/>
              </a:rPr>
              <a:t>нжны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2050" name="Picture 2" descr="D:\Изображения\Мобильник\06.03.15\IMG_20150113_173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1268760"/>
            <a:ext cx="7957392" cy="53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Кацнельсон</a:t>
            </a:r>
            <a:r>
              <a:rPr lang="ru-RU" dirty="0" smtClean="0"/>
              <a:t> наносит ответный удар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814765" cy="43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24" y="1196752"/>
            <a:ext cx="6825952" cy="51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Огласовки (</a:t>
            </a:r>
            <a:r>
              <a:rPr lang="ru-RU" dirty="0" err="1" smtClean="0"/>
              <a:t>Никуд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718390"/>
              </p:ext>
            </p:extLst>
          </p:nvPr>
        </p:nvGraphicFramePr>
        <p:xfrm>
          <a:off x="683568" y="1628800"/>
          <a:ext cx="7848872" cy="3123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4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45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860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Камац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(А)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ָ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Холам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(О) 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</a:t>
                      </a:r>
                      <a:r>
                        <a:rPr lang="he-IL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ֹ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4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Патах (А)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ַ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Шурук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(У)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וּ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0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Сэголь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(Э)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ֶ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Кубуц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(У)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ֻ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73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Цере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(Э)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ֵ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4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Хирик</a:t>
                      </a:r>
                      <a:r>
                        <a:rPr kumimoji="0" lang="ru-RU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(И)</a:t>
                      </a:r>
                    </a:p>
                  </a:txBody>
                  <a:tcPr marL="68580" marR="68580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44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ִ</a:t>
                      </a:r>
                      <a:endParaRPr lang="ru-RU" sz="10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Шва (Э)</a:t>
                      </a:r>
                      <a:endParaRPr kumimoji="0" lang="ru-RU" sz="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he-IL" sz="3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ְ</a:t>
                      </a:r>
                      <a:endParaRPr kumimoji="0" lang="ru-RU" sz="32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Дагеш</a:t>
                      </a:r>
                      <a:endParaRPr lang="ru-RU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ּ</a:t>
                      </a:r>
                      <a:endParaRPr lang="ru-RU" sz="7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08" marR="47608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8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снова примеры…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880485"/>
              </p:ext>
            </p:extLst>
          </p:nvPr>
        </p:nvGraphicFramePr>
        <p:xfrm>
          <a:off x="2627784" y="1268760"/>
          <a:ext cx="3979969" cy="5178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855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עוֹד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מְלָפְפוֹן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בְּבַקָשָה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עִברִית</a:t>
                      </a:r>
                      <a:endParaRPr lang="en-US" sz="36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יִשׂרָאֵל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יְרוּשָלַיִם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פְייסבּוּק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אִמָא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יַיִן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בַּיִת</a:t>
                      </a:r>
                      <a:endParaRPr lang="ru-RU" sz="36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36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סֵפֶר</a:t>
                      </a:r>
                      <a:endParaRPr kumimoji="0" lang="ru-RU" sz="3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כּוֹחַ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אַחַת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שתַיִם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0520"/>
            <a:ext cx="8686800" cy="796512"/>
          </a:xfrm>
        </p:spPr>
        <p:txBody>
          <a:bodyPr/>
          <a:lstStyle/>
          <a:p>
            <a:r>
              <a:rPr lang="ru-RU" dirty="0" smtClean="0"/>
              <a:t>Вавилонский талмуд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67032"/>
            <a:ext cx="7970461" cy="59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Авраам Шлёнский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4784"/>
            <a:ext cx="3187080" cy="476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3702" y="714357"/>
            <a:ext cx="217441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sz="2000" dirty="0" smtClean="0"/>
              <a:t>אַתְּ חַכִּי לִי וְאֶחְזֹר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אָח, חַכִּי הֵיטֵב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he-IL" sz="2000" dirty="0" smtClean="0"/>
              <a:t>אַתְּ חַכִּי לִי גַּם בִּקְדוֹר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מִסַּגְרִיר הַלֵּב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אַתְּ חַכִּי לְעֵת כְּפוֹרִים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he-IL" sz="2000" dirty="0" smtClean="0"/>
              <a:t>אַתְּ חַכִּי בְּחֹם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he-IL" sz="2000" dirty="0" smtClean="0"/>
              <a:t>אַתְּ חַכִּי עֵת אֲחֵרִים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יִשְׁתַּכְּחוּ עַד תֹּם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הֵמָּה יִשְׁתָּאוּ הָבִין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אֵיךְ תָּבִין נַפְשָׁם</a:t>
            </a:r>
            <a:r>
              <a:rPr lang="ru-RU" sz="2000" dirty="0" smtClean="0"/>
              <a:t>,</a:t>
            </a:r>
            <a:br>
              <a:rPr lang="ru-RU" sz="2000" dirty="0" smtClean="0"/>
            </a:br>
            <a:r>
              <a:rPr lang="he-IL" sz="2000" dirty="0" smtClean="0"/>
              <a:t>כִּי רַק אַתְּ בְּחַכּוֹתֵךְ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הִצַּלְתִּינִי שָׁם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אֵיךְ נִצַּלְתִּי – זֹאת נֵדַע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רַק אֲנִי וְאַתְּ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כִּי יוֹתֵר מִכָּל אָדָם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he-IL" sz="2000" dirty="0" smtClean="0"/>
              <a:t>לְחַכּוֹת יָדַעְתְּ</a:t>
            </a:r>
            <a:r>
              <a:rPr lang="ru-RU" sz="2000" dirty="0" smtClean="0"/>
              <a:t>!</a:t>
            </a:r>
          </a:p>
          <a:p>
            <a:pPr algn="r"/>
            <a:r>
              <a:rPr lang="ru-RU" dirty="0" smtClean="0"/>
              <a:t> </a:t>
            </a:r>
          </a:p>
          <a:p>
            <a:pPr algn="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43306" y="1000108"/>
            <a:ext cx="296106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e-IL" dirty="0" smtClean="0"/>
              <a:t> </a:t>
            </a:r>
            <a:endParaRPr lang="ru-RU" dirty="0" smtClean="0"/>
          </a:p>
          <a:p>
            <a:pPr algn="r"/>
            <a:r>
              <a:rPr lang="ar-SA" dirty="0" smtClean="0"/>
              <a:t>אַל נָא תָשִׁירִי לְפָנַי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שִׁירֵי אַרְצֵךְ רַבֵּי עַצֶּבֶת,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כִּי חוֹף רָחוֹק וְהֵד חַיַּי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בָּהֶם לַנֶּפֶש הַכּוֹאֶבֶת.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אֲהָהּ! הַזֶּמֶר הָאַכְזָר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אֶת לְבָבִי כְּחֵץ פּוֹלֵחַ,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הוּא מַזְכִּירֵנִי לַיְלָה, כָּר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וּדְמוּת עַלְמָה לְאוֹר יָרֵחַ.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אוֹתוֹ הַצֶּלֶם הָאָהוּב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אַתְּ מַשְׁכִּיחָה בִּי וּמַסֶּגֶת,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אַךְ קוֹל שִׁירֵך אֶשְׁמַע – וְשׁוּב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אֲנִי רוֹאֶה אוֹתוֹ מִנֶּגֶד.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ar-SA" dirty="0" smtClean="0"/>
              <a:t>אַל נָא תָשִׁירִי לְפָנַי.</a:t>
            </a:r>
            <a:endParaRPr lang="ru-RU" dirty="0" smtClean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8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Трудно быть </a:t>
            </a:r>
            <a:r>
              <a:rPr lang="ru-RU" dirty="0" err="1" smtClean="0"/>
              <a:t>черниховским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5400"/>
            <a:ext cx="3294112" cy="508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5466" y="4195670"/>
            <a:ext cx="2304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 </a:t>
            </a:r>
            <a:r>
              <a:rPr lang="he-IL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ג</a:t>
            </a:r>
            <a:r>
              <a:rPr lang="he-IL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he-IL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 </a:t>
            </a:r>
            <a:r>
              <a:rPr lang="ru-RU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he-IL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ז'</a:t>
            </a:r>
          </a:p>
          <a:p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 </a:t>
            </a:r>
            <a:r>
              <a:rPr lang="ru-RU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he-IL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צ'</a:t>
            </a:r>
            <a:endParaRPr lang="ru-RU" sz="4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03" y="1295400"/>
            <a:ext cx="4797803" cy="23704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54" y="1244069"/>
            <a:ext cx="5715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7" y="255278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Давайте говорить как израильтяне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08104" y="3573016"/>
            <a:ext cx="34605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Иврей</a:t>
            </a:r>
            <a:r>
              <a:rPr lang="ru-RU" sz="3200" dirty="0" smtClean="0"/>
              <a:t> – говори на иврите!</a:t>
            </a:r>
          </a:p>
          <a:p>
            <a:pPr algn="ctr"/>
            <a:r>
              <a:rPr lang="ru-RU" sz="3200" dirty="0" smtClean="0"/>
              <a:t> </a:t>
            </a:r>
            <a:r>
              <a:rPr lang="he-IL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עברי דבר </a:t>
            </a:r>
            <a:r>
              <a:rPr lang="he-IL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עברית!</a:t>
            </a:r>
            <a:endParaRPr lang="ru-RU" sz="3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Элиэзер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Бен-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Йе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05" y="1138884"/>
            <a:ext cx="3267447" cy="221592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41435"/>
              </p:ext>
            </p:extLst>
          </p:nvPr>
        </p:nvGraphicFramePr>
        <p:xfrm>
          <a:off x="179512" y="1499755"/>
          <a:ext cx="5400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237224205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826492012"/>
                    </a:ext>
                  </a:extLst>
                </a:gridCol>
              </a:tblGrid>
              <a:tr h="12192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Неправильно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71021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Computer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מחשב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/>
                        <a:t>(</a:t>
                      </a:r>
                      <a:r>
                        <a:rPr lang="ru-RU" sz="2400" dirty="0" err="1" smtClean="0"/>
                        <a:t>махшэв</a:t>
                      </a:r>
                      <a:r>
                        <a:rPr lang="ru-RU" sz="2400" dirty="0" smtClean="0"/>
                        <a:t>)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1694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SMS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מסרון</a:t>
                      </a:r>
                      <a:r>
                        <a:rPr lang="ru-RU" sz="2400" dirty="0" smtClean="0"/>
                        <a:t> (</a:t>
                      </a:r>
                      <a:r>
                        <a:rPr lang="ru-RU" sz="2400" dirty="0" err="1" smtClean="0"/>
                        <a:t>мэсэрон</a:t>
                      </a:r>
                      <a:r>
                        <a:rPr lang="ru-RU" sz="2400" dirty="0" smtClean="0"/>
                        <a:t>)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5333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Electricity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חשמל</a:t>
                      </a:r>
                      <a:r>
                        <a:rPr lang="en-US" sz="2400" dirty="0" smtClean="0"/>
                        <a:t> </a:t>
                      </a:r>
                      <a:r>
                        <a:rPr lang="ru-RU" sz="2400" dirty="0" smtClean="0"/>
                        <a:t>(</a:t>
                      </a:r>
                      <a:r>
                        <a:rPr lang="ru-RU" sz="2400" dirty="0" err="1" smtClean="0"/>
                        <a:t>хашмаль</a:t>
                      </a:r>
                      <a:r>
                        <a:rPr lang="ru-RU" sz="2400" dirty="0" smtClean="0"/>
                        <a:t>)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292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Engineer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מהנדס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мэандэс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4154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Microbe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חיידק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хайдак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3043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Airport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נמל</a:t>
                      </a:r>
                      <a:r>
                        <a:rPr kumimoji="0" lang="he-IL" sz="2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תעופה</a:t>
                      </a:r>
                      <a:r>
                        <a:rPr kumimoji="0" lang="en-US" sz="2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2400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намаль</a:t>
                      </a:r>
                      <a:r>
                        <a:rPr kumimoji="0" lang="ru-RU" sz="2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2400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тэуфа</a:t>
                      </a:r>
                      <a:r>
                        <a:rPr kumimoji="0" lang="en-US" sz="24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404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Football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כדורגל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кадурэгэль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33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Taxi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מונית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ru-RU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монит</a:t>
                      </a:r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727689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289845" y="1988840"/>
            <a:ext cx="1689867" cy="352839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89845" y="1988840"/>
            <a:ext cx="1833883" cy="362571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8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03238" y="764704"/>
            <a:ext cx="8461250" cy="5712296"/>
          </a:xfrm>
        </p:spPr>
        <p:txBody>
          <a:bodyPr>
            <a:noAutofit/>
          </a:bodyPr>
          <a:lstStyle/>
          <a:p>
            <a:r>
              <a:rPr lang="ru-RU" sz="2800" dirty="0" smtClean="0"/>
              <a:t>Алеф Бет. 22 </a:t>
            </a:r>
            <a:r>
              <a:rPr lang="ru-RU" sz="2800" dirty="0"/>
              <a:t>б</a:t>
            </a:r>
            <a:r>
              <a:rPr lang="ru-RU" sz="2800" dirty="0" smtClean="0"/>
              <a:t>уквы иврита</a:t>
            </a:r>
            <a:endParaRPr lang="he-IL" sz="2800" dirty="0" smtClean="0"/>
          </a:p>
          <a:p>
            <a:r>
              <a:rPr lang="ru-RU" sz="2800" dirty="0" smtClean="0"/>
              <a:t>Буквы как цифры. </a:t>
            </a:r>
            <a:r>
              <a:rPr lang="ru-RU" sz="2800" dirty="0" err="1"/>
              <a:t>Гематрия</a:t>
            </a:r>
            <a:endParaRPr lang="ru-RU" sz="2800" dirty="0"/>
          </a:p>
          <a:p>
            <a:r>
              <a:rPr lang="ru-RU" sz="2800" dirty="0" smtClean="0"/>
              <a:t>Еврейский календарь</a:t>
            </a:r>
          </a:p>
          <a:p>
            <a:r>
              <a:rPr lang="ru-RU" sz="2800" dirty="0"/>
              <a:t>Огласовки</a:t>
            </a:r>
          </a:p>
          <a:p>
            <a:r>
              <a:rPr lang="ru-RU" sz="2800" dirty="0" smtClean="0"/>
              <a:t>Вавилонский Талмуд</a:t>
            </a:r>
          </a:p>
          <a:p>
            <a:r>
              <a:rPr lang="ru-RU" sz="2800" dirty="0" smtClean="0"/>
              <a:t>Переводы мировой литературы</a:t>
            </a:r>
          </a:p>
          <a:p>
            <a:r>
              <a:rPr lang="ru-RU" sz="2800" dirty="0" smtClean="0"/>
              <a:t>Трудно быть Черниховским</a:t>
            </a:r>
          </a:p>
          <a:p>
            <a:r>
              <a:rPr lang="ru-RU" sz="2800" dirty="0"/>
              <a:t>Давайте говорить как </a:t>
            </a:r>
            <a:r>
              <a:rPr lang="ru-RU" sz="2800" strike="sngStrike" dirty="0"/>
              <a:t>петербуржцы</a:t>
            </a:r>
            <a:r>
              <a:rPr lang="ru-RU" sz="2800" dirty="0"/>
              <a:t> </a:t>
            </a:r>
            <a:r>
              <a:rPr lang="ru-RU" sz="2800" dirty="0" smtClean="0"/>
              <a:t>израильтяне</a:t>
            </a:r>
          </a:p>
          <a:p>
            <a:r>
              <a:rPr lang="ru-RU" sz="2800" dirty="0" smtClean="0"/>
              <a:t>Академия языка иврит и словотворчество</a:t>
            </a:r>
          </a:p>
          <a:p>
            <a:r>
              <a:rPr lang="ru-RU" sz="2800" dirty="0" smtClean="0"/>
              <a:t>Акронимы. От </a:t>
            </a:r>
            <a:r>
              <a:rPr lang="ru-RU" sz="2800" dirty="0" err="1" smtClean="0"/>
              <a:t>Маймонида</a:t>
            </a:r>
            <a:r>
              <a:rPr lang="ru-RU" sz="2800" dirty="0" smtClean="0"/>
              <a:t> до Маршака</a:t>
            </a:r>
          </a:p>
          <a:p>
            <a:r>
              <a:rPr lang="ru-RU" sz="2800" dirty="0" smtClean="0"/>
              <a:t>Немного грамматики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052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1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Академия языка иврит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27796" cy="496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04445" y="61343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hebrew-academy.huji.ac.il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4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536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ОТ </a:t>
            </a:r>
            <a:r>
              <a:rPr lang="ru-RU" dirty="0" err="1" smtClean="0"/>
              <a:t>рамбама</a:t>
            </a:r>
            <a:r>
              <a:rPr lang="ru-RU" dirty="0" smtClean="0"/>
              <a:t> до </a:t>
            </a:r>
            <a:r>
              <a:rPr lang="ru-RU" dirty="0" err="1" smtClean="0"/>
              <a:t>маршака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4368" y="1484784"/>
            <a:ext cx="1482290" cy="3168352"/>
          </a:xfrm>
        </p:spPr>
        <p:txBody>
          <a:bodyPr>
            <a:noAutofit/>
          </a:bodyPr>
          <a:lstStyle/>
          <a:p>
            <a:r>
              <a:rPr lang="he-IL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רש"י</a:t>
            </a:r>
          </a:p>
          <a:p>
            <a:r>
              <a:rPr lang="he-IL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רמח"ל</a:t>
            </a:r>
          </a:p>
          <a:p>
            <a:r>
              <a:rPr lang="he-IL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רמ"א</a:t>
            </a:r>
            <a:endParaRPr lang="ru-RU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הגר"א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חז"ל</a:t>
            </a:r>
          </a:p>
          <a:p>
            <a:endParaRPr lang="he-IL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75" y="1300336"/>
            <a:ext cx="2514600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75664" y="4658744"/>
            <a:ext cx="194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רמב"ם</a:t>
            </a:r>
            <a:endParaRPr lang="he-IL"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5" y="1295401"/>
            <a:ext cx="2232248" cy="3213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1776" y="4512422"/>
            <a:ext cx="174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מרש"ק</a:t>
            </a:r>
            <a:endParaRPr lang="ru-RU" sz="40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3493" y="1455050"/>
            <a:ext cx="1806499" cy="322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he-IL" sz="3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מד"א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he-IL" sz="3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נתב"ג</a:t>
            </a:r>
            <a:endParaRPr lang="ru-RU" sz="32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he-IL" sz="3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צה"ל</a:t>
            </a:r>
            <a:endParaRPr lang="en-US" sz="3200" dirty="0" smtClean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he-IL" sz="32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חו"ל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he-IL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רמטכ"ל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1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Глаголы иврита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3321835" y="4107661"/>
            <a:ext cx="307183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0800000">
            <a:off x="0" y="2428868"/>
            <a:ext cx="4868070" cy="1531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857752" y="1571612"/>
            <a:ext cx="1275566" cy="10104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72198" y="135729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Время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57752" y="5500702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Лицо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4348" y="2571744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Биньян</a:t>
            </a:r>
            <a:endParaRPr lang="ru-RU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0628" y="235743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прошлое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357818" y="2059536"/>
            <a:ext cx="12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настоящее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909046" y="1714488"/>
            <a:ext cx="102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будущее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929190" y="27146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929190" y="3214686"/>
            <a:ext cx="106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ты (жен.)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929190" y="292893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ты (муж.)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000628" y="350043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000628" y="37147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000628" y="3929066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мы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000628" y="414338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 (муж.)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929190" y="4714884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они (муж.)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000628" y="4429132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 (жен.)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953190" y="5072074"/>
            <a:ext cx="119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они (жен.)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1406" y="207167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пааль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14348" y="2071678"/>
            <a:ext cx="78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ифиль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428728" y="207167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пиэль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071670" y="2071678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итпаэль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928926" y="2071678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пуаль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571868" y="2071678"/>
            <a:ext cx="751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уфаль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237487" y="2071678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нифаль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2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Глаголы иврита. </a:t>
            </a:r>
            <a:r>
              <a:rPr lang="ru-RU" dirty="0" err="1" smtClean="0"/>
              <a:t>Биньяним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2744" y="1325130"/>
            <a:ext cx="925252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Чаще всего корень глагола состоит из трех букв</a:t>
            </a:r>
          </a:p>
          <a:p>
            <a:r>
              <a:rPr lang="ru-RU" dirty="0" smtClean="0"/>
              <a:t>Базовая форма – третье лицо, ед. числа, </a:t>
            </a:r>
            <a:r>
              <a:rPr lang="ru-RU" dirty="0" err="1" smtClean="0"/>
              <a:t>прош</a:t>
            </a:r>
            <a:r>
              <a:rPr lang="ru-RU" dirty="0" smtClean="0"/>
              <a:t>. </a:t>
            </a:r>
            <a:r>
              <a:rPr lang="ru-RU" dirty="0"/>
              <a:t>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Остальные формы образуются добавлением приставок, суффиксов, и изменением корня.</a:t>
            </a:r>
            <a:endParaRPr lang="he-IL" dirty="0" smtClean="0"/>
          </a:p>
          <a:p>
            <a:r>
              <a:rPr lang="ru-RU" dirty="0" smtClean="0"/>
              <a:t>Глаголы образуются от корня по 7 формам, которые называются </a:t>
            </a:r>
            <a:r>
              <a:rPr lang="ru-RU" dirty="0" err="1" smtClean="0"/>
              <a:t>биньяним</a:t>
            </a:r>
            <a:r>
              <a:rPr lang="ru-RU" dirty="0" smtClean="0"/>
              <a:t> (дома):</a:t>
            </a:r>
          </a:p>
          <a:p>
            <a:pPr lvl="1"/>
            <a:r>
              <a:rPr lang="ru-RU" dirty="0" smtClean="0"/>
              <a:t>3 активные формы</a:t>
            </a:r>
          </a:p>
          <a:p>
            <a:pPr lvl="1"/>
            <a:r>
              <a:rPr lang="ru-RU" dirty="0" smtClean="0"/>
              <a:t>3 пассивные формы</a:t>
            </a:r>
          </a:p>
          <a:p>
            <a:pPr lvl="1"/>
            <a:r>
              <a:rPr lang="ru-RU" dirty="0" smtClean="0"/>
              <a:t>1 возвратная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992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Глаголы иврита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8194" name="Picture 2" descr="D:\Разное\Фестиваль языков\ulpan-aviv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196752"/>
            <a:ext cx="6286500" cy="51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40768"/>
          </a:xfrm>
        </p:spPr>
        <p:txBody>
          <a:bodyPr/>
          <a:lstStyle/>
          <a:p>
            <a:pPr algn="ctr"/>
            <a:r>
              <a:rPr lang="ru-RU" dirty="0" smtClean="0"/>
              <a:t>Глаголы иврита. </a:t>
            </a:r>
            <a:r>
              <a:rPr lang="ru-RU" dirty="0" err="1" smtClean="0"/>
              <a:t>Биньяним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365939" y="1449460"/>
            <a:ext cx="5436096" cy="351155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Пааль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(простое)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e-I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פָּעַל –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Ифиль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(побуждение)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הִפְעִיל –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Пиэль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(усиленное)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</a:t>
            </a:r>
            <a:r>
              <a:rPr lang="he-I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פִּעֵל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Итпаэль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(возвратное) - </a:t>
            </a:r>
            <a:r>
              <a:rPr lang="he-I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הִתְפַּעֵל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Пуаль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פֻּעַל – </a:t>
            </a:r>
            <a:r>
              <a:rPr lang="he-I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</a:t>
            </a:r>
            <a:r>
              <a:rPr lang="he-I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הֻפְעַל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Нифаль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בניין נִפְעַל -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413" y="3205235"/>
            <a:ext cx="3960440" cy="3077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פָּעַל – כָּתַב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Одевал - 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הִפְעִיל – הִלְבִּישׁ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Рассказывал -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פִּעֵל – סִפֵּר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Одевался -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הִתְפַּעֵל – הִתְלַבֵּש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рассказан -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פֻּעַל – סֻפַּר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одет -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הֻפְעַל – הֻלְבַּשׁ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надет -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בניין נִפְעַל - נִלְבַּש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449460"/>
            <a:ext cx="1878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פעל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Притяжательные суффиксы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«принадлежность» -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של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של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י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-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של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ך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של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ו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–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של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נו</a:t>
            </a:r>
          </a:p>
          <a:p>
            <a:pPr algn="ctr"/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בית + של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נו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ביתנו</a:t>
            </a:r>
          </a:p>
          <a:p>
            <a:pPr algn="ctr"/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אח + של</a:t>
            </a:r>
            <a:r>
              <a:rPr lang="he-I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י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אחי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2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מחצית</a:t>
            </a:r>
          </a:p>
          <a:p>
            <a:pPr algn="r"/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איש, אשה</a:t>
            </a:r>
          </a:p>
          <a:p>
            <a:pPr algn="r"/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אדם – אדמה</a:t>
            </a:r>
          </a:p>
          <a:p>
            <a:pPr algn="r"/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עולם – נעלם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50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Имя существительное. Род и число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000" b="1" u="sng" dirty="0" smtClean="0"/>
              <a:t>Род</a:t>
            </a:r>
          </a:p>
          <a:p>
            <a:r>
              <a:rPr lang="ru-RU" dirty="0" smtClean="0"/>
              <a:t>Мужской (без окончаний)</a:t>
            </a:r>
          </a:p>
          <a:p>
            <a:r>
              <a:rPr lang="ru-RU" dirty="0" smtClean="0"/>
              <a:t>Женский (окончания </a:t>
            </a:r>
            <a:r>
              <a:rPr lang="he-IL" dirty="0" smtClean="0"/>
              <a:t>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</a:t>
            </a:r>
            <a:r>
              <a:rPr lang="ru-RU" dirty="0" smtClean="0"/>
              <a:t>- «а» и </a:t>
            </a:r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ת</a:t>
            </a:r>
            <a:r>
              <a:rPr lang="ru-RU" dirty="0" smtClean="0"/>
              <a:t> - «т»)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b="1" u="sng" dirty="0"/>
              <a:t>Число</a:t>
            </a:r>
          </a:p>
          <a:p>
            <a:r>
              <a:rPr lang="ru-RU" dirty="0" smtClean="0"/>
              <a:t>Единственное</a:t>
            </a:r>
          </a:p>
          <a:p>
            <a:r>
              <a:rPr lang="ru-RU" dirty="0" smtClean="0"/>
              <a:t>Множественное (</a:t>
            </a:r>
            <a:r>
              <a:rPr lang="ru-RU" dirty="0" err="1" smtClean="0"/>
              <a:t>оконч</a:t>
            </a:r>
            <a:r>
              <a:rPr lang="ru-RU" dirty="0" smtClean="0"/>
              <a:t>. </a:t>
            </a:r>
            <a:r>
              <a:rPr lang="he-IL" dirty="0" smtClean="0"/>
              <a:t>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-ים</a:t>
            </a:r>
            <a:r>
              <a:rPr lang="ru-RU" dirty="0" smtClean="0"/>
              <a:t>для м.,</a:t>
            </a:r>
            <a:r>
              <a:rPr lang="he-IL" dirty="0" smtClean="0"/>
              <a:t> –</a:t>
            </a:r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ות</a:t>
            </a:r>
            <a:r>
              <a:rPr lang="he-IL" dirty="0" smtClean="0"/>
              <a:t> </a:t>
            </a:r>
            <a:r>
              <a:rPr lang="ru-RU" dirty="0" smtClean="0"/>
              <a:t>для ж.)</a:t>
            </a:r>
            <a:endParaRPr lang="he-IL" dirty="0" smtClean="0"/>
          </a:p>
          <a:p>
            <a:r>
              <a:rPr lang="ru-RU" dirty="0" smtClean="0"/>
              <a:t>Двойственное (окончание </a:t>
            </a:r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–יים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90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Прилагательные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Прилагательное в иврите идет после существительного</a:t>
            </a:r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בית 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גדול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большой дом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dirty="0" smtClean="0"/>
              <a:t> </a:t>
            </a:r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ילד 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טוב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хороший мальчик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עלה 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ירוק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зеленый лист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בחורה 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חכמה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умная девушка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319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Алеф Бет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450289"/>
              </p:ext>
            </p:extLst>
          </p:nvPr>
        </p:nvGraphicFramePr>
        <p:xfrm>
          <a:off x="467544" y="1268760"/>
          <a:ext cx="8352929" cy="5082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0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1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5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ה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hей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ד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Далет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(Д) 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ג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Гимель</a:t>
                      </a: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Г) 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ב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(Б, В)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Алеф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(А)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Йуд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(Й, И)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ט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Тет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(Т) 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ח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Хет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(Х)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ז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Заин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Вав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(В, О, У)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ס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Самех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Нун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מ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Мем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ל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Ламед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(Л) 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כ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(К, Х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ר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ק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Куф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צ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Цади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(Ц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פ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Пэй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П,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ע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Аин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(А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e-IL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ך  ן   ף  </a:t>
                      </a:r>
                      <a:r>
                        <a:rPr lang="he-IL" sz="2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e-IL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ץ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ת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Тав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Шин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Ш,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5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     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2167" marR="4216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4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Числительные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00884"/>
              </p:ext>
            </p:extLst>
          </p:nvPr>
        </p:nvGraphicFramePr>
        <p:xfrm>
          <a:off x="1619672" y="1340768"/>
          <a:ext cx="4392488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Ж.р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אַחַת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אֶחַד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שְׁתַּיִים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שְׁנַּיִים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שָׁלוֹשׁ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שְׁלוֹשָׁה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אַרְבַּע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אַרְבַּעָה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חָמֵשׁ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חָמִשָה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שֵׁשׁ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שִׁשָה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שֶׁבַע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שִׁבַעָה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שְׁמוֹנֶה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שְׁמוֹנָה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תֵּשַׁע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תִּשַׁעָה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44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עֶשֶׂר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עֲשָׂרָה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44208" y="1196752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Числительные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Глаголы в настоящем времени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610225" y="231775"/>
            <a:ext cx="3533775" cy="685800"/>
          </a:xfrm>
        </p:spPr>
        <p:txBody>
          <a:bodyPr/>
          <a:lstStyle/>
          <a:p>
            <a:r>
              <a:rPr lang="ru-RU" dirty="0" smtClean="0"/>
              <a:t>Местоимения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089742" y="908521"/>
            <a:ext cx="4788024" cy="5184775"/>
          </a:xfrm>
        </p:spPr>
        <p:txBody>
          <a:bodyPr>
            <a:normAutofit fontScale="92500"/>
          </a:bodyPr>
          <a:lstStyle/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אני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я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אתה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ты (мужчина)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את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ты (женщина)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הוא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у) – он </a:t>
            </a:r>
            <a:endParaRPr lang="he-IL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היא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и) – она </a:t>
            </a:r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אתם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атэм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вы (мужчины)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אתן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атэн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вы (женщины)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הם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эм) – они (мужчины)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הן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эн) – они (женщины)</a:t>
            </a:r>
            <a:endParaRPr lang="he-IL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אנחנו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анахну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мы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ni-ve-A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56963" y="9168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Сопряжение существительных. </a:t>
            </a:r>
            <a:r>
              <a:rPr lang="ru-RU" dirty="0" err="1" smtClean="0"/>
              <a:t>Смихут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6" y="1556792"/>
            <a:ext cx="9317632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Некоторые слова состоят из двух, но означают одно.</a:t>
            </a:r>
          </a:p>
          <a:p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בית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ספר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дом книги??</a:t>
            </a:r>
          </a:p>
          <a:p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בית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כנסת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дом собрания??</a:t>
            </a:r>
          </a:p>
          <a:p>
            <a:r>
              <a:rPr lang="he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בן </a:t>
            </a:r>
            <a:r>
              <a:rPr lang="he-I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אדם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сын Адама??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327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Предлоги. союзы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95400"/>
            <a:ext cx="8809040" cy="517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Большинство предлогов однобуквенные и пишутся слитно со следующим за ними словом</a:t>
            </a:r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ב</a:t>
            </a:r>
            <a:r>
              <a:rPr lang="ru-RU" dirty="0" smtClean="0"/>
              <a:t> – в (внутри) </a:t>
            </a:r>
            <a:r>
              <a:rPr lang="en-US" dirty="0" smtClean="0"/>
              <a:t>(</a:t>
            </a:r>
            <a:r>
              <a:rPr lang="he-I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בית</a:t>
            </a:r>
            <a:r>
              <a:rPr lang="ru-RU" dirty="0" smtClean="0"/>
              <a:t> – дома, в доме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</a:t>
            </a:r>
            <a:r>
              <a:rPr lang="ru-RU" dirty="0" smtClean="0"/>
              <a:t> – к, в (направление) </a:t>
            </a:r>
            <a:r>
              <a:rPr lang="he-I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</a:t>
            </a:r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תל 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אביב)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– в </a:t>
            </a:r>
            <a:r>
              <a:rPr lang="ru-RU" dirty="0" err="1" smtClean="0"/>
              <a:t>Тель</a:t>
            </a:r>
            <a:r>
              <a:rPr lang="ru-RU" dirty="0" smtClean="0"/>
              <a:t> </a:t>
            </a:r>
            <a:r>
              <a:rPr lang="ru-RU" dirty="0" err="1" smtClean="0"/>
              <a:t>Авив</a:t>
            </a:r>
            <a:r>
              <a:rPr lang="ru-RU" dirty="0" smtClean="0"/>
              <a:t>)</a:t>
            </a:r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מ</a:t>
            </a:r>
            <a:r>
              <a:rPr lang="ru-RU" dirty="0" smtClean="0"/>
              <a:t> – из (</a:t>
            </a:r>
            <a:r>
              <a:rPr lang="he-IL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מ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עבודה</a:t>
            </a:r>
            <a:r>
              <a:rPr lang="ru-RU" dirty="0" smtClean="0"/>
              <a:t> – с работы)</a:t>
            </a:r>
          </a:p>
          <a:p>
            <a:endParaRPr lang="he-IL" sz="800" dirty="0"/>
          </a:p>
          <a:p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</a:t>
            </a:r>
            <a:r>
              <a:rPr lang="ru-RU" dirty="0" smtClean="0"/>
              <a:t> – и (</a:t>
            </a:r>
            <a:r>
              <a:rPr lang="he-I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שחור </a:t>
            </a:r>
            <a:r>
              <a:rPr lang="he-IL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ו</a:t>
            </a:r>
            <a:r>
              <a:rPr lang="he-I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לבן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– чёрное и белое)</a:t>
            </a:r>
          </a:p>
          <a:p>
            <a:endParaRPr lang="ru-RU" sz="1600" dirty="0" smtClean="0"/>
          </a:p>
          <a:p>
            <a:r>
              <a:rPr lang="he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</a:t>
            </a:r>
            <a:r>
              <a:rPr lang="ru-RU" sz="2800" dirty="0" smtClean="0"/>
              <a:t> – который (</a:t>
            </a:r>
            <a:r>
              <a:rPr lang="he-I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חלב </a:t>
            </a:r>
            <a:r>
              <a:rPr lang="he-I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ש</a:t>
            </a:r>
            <a:r>
              <a:rPr lang="he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נשפך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/>
              <a:t>–  молоко, которое пролилось)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569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Иврит и музыка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20472" cy="54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0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ירושלים של זהב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292723"/>
              </p:ext>
            </p:extLst>
          </p:nvPr>
        </p:nvGraphicFramePr>
        <p:xfrm>
          <a:off x="827584" y="1412776"/>
          <a:ext cx="7595738" cy="4983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7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14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אַךְ בְּבוֹאִי הַיּוֹם לָשִׁיר לָךְ וְלָךְ לִקְשֹׁר כְּתָרִים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קָטֹנְתִּי מִצְּעִיר בָּנַיִךְ וּמֵאַחֲרוֹן הַמְּשׁוֹרְרִים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כִּי שְׁמֵךְ צוֹרֵב אֶת הַשְּׂפָתַיִם כִּנְשִׁיקַת שָׂרָף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אִם אֶשְׁכָּחֵךְ יְרוּשָׁלַיִם אֲשֶׁר כֻּלָּהּ זָהָב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יְרוּשָׁלַיִם שֶׁל זָהָב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חָזַרְנוּ אֶל בּוֹרוֹת הַמַּיִם לַשּׁוּק וְלַכִּכָּר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שׁוֹפָר קוֹרֵא בְּהַר הַבַּיִת בָּעִיר הָעַתִּיקָה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וּבַמְּעָרוֹת אֲשֶׁר בַּסֶּלַע אַלְפֵי שְׁמָשׁוֹת זוֹרְחוֹת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נָשׁוּב נֵרֵד אֶל יָם הַמֶּלַח בְּדֶרֶךְ יְרִיחוֹ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יְרוּשָׁלַיִם שֶׁל זָהָב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>
                    <a:solidFill>
                      <a:srgbClr val="FBEEC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אֲוִיר הָרִים צָלוּל כַּיַּיִן וְרֵיחַ אֳרָנִים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נִשָּׂא בְּרוּחַ הָעַרְבַּיִם עִם קוֹל פַּעֲמוֹנִים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וּבְתַרְדֵּמַת אִילָן וַאֶבֶן שְׁבוּיָה בַּחֲלוֹמָהּ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הָעִיר אֲשֶׁר בָּדָד יוֹשֶׁבֶת וּבְלִבָּהּ חוֹמָה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יְרוּשָׁלַיִם שֶׁל זָהָב וְשֶׁל נְחֹשֶׁת וְשֶׁל אוֹר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הֲלֹא לְכָל שִׁירַיִךְ אֲנִי כִּנּוֹר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אֵיכָה יָבְשׁוּ בּוֹרוֹת הַמַּיִם כִּכָּר הַשּׁוּק רֵיקָה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וְאֵין פּוֹקֵד אֶת הַר הַבַּיִת בָּעִיר הָעַתִּיקָה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וּבַמְּעָרוֹת אֲשֶׁר בַּסֶּלַע מְיַלְּלוֹת רוּחוֹת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וְאֵין יוֹרֵד אֶל יָם הַמֶּלַח בְּדֶרֶךְ יְרִיחו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יְרוּשָׁלַיִם שֶׁל זָהָב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76200" marT="9525" marB="66675">
                    <a:solidFill>
                      <a:srgbClr val="FBE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ерушалаим шель заха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376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http://</a:t>
            </a:r>
            <a:r>
              <a:rPr lang="en-US" sz="2400" b="1" dirty="0" smtClean="0">
                <a:solidFill>
                  <a:schemeClr val="tx1"/>
                </a:solidFill>
              </a:rPr>
              <a:t>ivrita.net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– </a:t>
            </a:r>
            <a:r>
              <a:rPr lang="ru-RU" sz="2400" dirty="0">
                <a:solidFill>
                  <a:schemeClr val="tx1"/>
                </a:solidFill>
              </a:rPr>
              <a:t>Иврит через мозг. Онлайн учебник </a:t>
            </a:r>
            <a:r>
              <a:rPr lang="ru-RU" sz="2400" dirty="0" smtClean="0">
                <a:solidFill>
                  <a:schemeClr val="tx1"/>
                </a:solidFill>
              </a:rPr>
              <a:t>Владимира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  <a:r>
              <a:rPr lang="ru-RU" sz="2400" dirty="0" smtClean="0">
                <a:solidFill>
                  <a:schemeClr val="tx1"/>
                </a:solidFill>
              </a:rPr>
              <a:t>Коэн-</a:t>
            </a:r>
            <a:r>
              <a:rPr lang="ru-RU" sz="2400" dirty="0" err="1" smtClean="0">
                <a:solidFill>
                  <a:schemeClr val="tx1"/>
                </a:solidFill>
              </a:rPr>
              <a:t>Цедека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  <a:r>
              <a:rPr lang="ru-RU" sz="2400" dirty="0" smtClean="0">
                <a:solidFill>
                  <a:schemeClr val="tx1"/>
                </a:solidFill>
              </a:rPr>
              <a:t>и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  <a:r>
              <a:rPr lang="ru-RU" sz="2400" dirty="0" smtClean="0">
                <a:solidFill>
                  <a:schemeClr val="tx1"/>
                </a:solidFill>
              </a:rPr>
              <a:t>Натана</a:t>
            </a:r>
            <a:r>
              <a:rPr lang="ru-RU" sz="2400" dirty="0">
                <a:solidFill>
                  <a:schemeClr val="tx1"/>
                </a:solidFill>
              </a:rPr>
              <a:t> </a:t>
            </a:r>
            <a:r>
              <a:rPr lang="ru-RU" sz="2400" dirty="0" err="1" smtClean="0">
                <a:solidFill>
                  <a:schemeClr val="tx1"/>
                </a:solidFill>
              </a:rPr>
              <a:t>Приталя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http</a:t>
            </a:r>
            <a:r>
              <a:rPr lang="en-US" sz="2400" b="1" dirty="0">
                <a:solidFill>
                  <a:schemeClr val="tx1"/>
                </a:solidFill>
              </a:rPr>
              <a:t>://</a:t>
            </a:r>
            <a:r>
              <a:rPr lang="en-US" sz="2400" b="1" dirty="0" smtClean="0">
                <a:solidFill>
                  <a:schemeClr val="tx1"/>
                </a:solidFill>
              </a:rPr>
              <a:t>www.slovar.co.il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>
                <a:solidFill>
                  <a:schemeClr val="tx1"/>
                </a:solidFill>
              </a:rPr>
              <a:t>Большой </a:t>
            </a:r>
            <a:r>
              <a:rPr lang="ru-RU" sz="2400" dirty="0" smtClean="0">
                <a:solidFill>
                  <a:schemeClr val="tx1"/>
                </a:solidFill>
              </a:rPr>
              <a:t>иврит-русский </a:t>
            </a:r>
            <a:r>
              <a:rPr lang="ru-RU" sz="2400" dirty="0">
                <a:solidFill>
                  <a:schemeClr val="tx1"/>
                </a:solidFill>
              </a:rPr>
              <a:t>словарь </a:t>
            </a:r>
            <a:r>
              <a:rPr lang="ru-RU" sz="2400" dirty="0" smtClean="0">
                <a:solidFill>
                  <a:schemeClr val="tx1"/>
                </a:solidFill>
              </a:rPr>
              <a:t>Баруха Подольского</a:t>
            </a:r>
            <a:endParaRPr lang="he-IL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http://</a:t>
            </a:r>
            <a:r>
              <a:rPr lang="en-US" sz="2400" b="1" dirty="0" smtClean="0">
                <a:solidFill>
                  <a:schemeClr val="tx1"/>
                </a:solidFill>
              </a:rPr>
              <a:t>www.mechon-mamre.org/i/t/t0.htm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 err="1" smtClean="0">
                <a:solidFill>
                  <a:schemeClr val="tx1"/>
                </a:solidFill>
              </a:rPr>
              <a:t>ТаНаХ</a:t>
            </a:r>
            <a:r>
              <a:rPr lang="ru-RU" sz="2400" dirty="0" smtClean="0">
                <a:solidFill>
                  <a:schemeClr val="tx1"/>
                </a:solidFill>
              </a:rPr>
              <a:t> онлайн (с огласовками)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https://</a:t>
            </a:r>
            <a:r>
              <a:rPr lang="en-US" sz="2400" b="1" dirty="0" smtClean="0">
                <a:solidFill>
                  <a:schemeClr val="tx1"/>
                </a:solidFill>
              </a:rPr>
              <a:t>www.hebrewbooks.org/shas.aspx</a:t>
            </a:r>
            <a:r>
              <a:rPr lang="en-US" sz="2400" dirty="0" smtClean="0">
                <a:solidFill>
                  <a:schemeClr val="tx1"/>
                </a:solidFill>
              </a:rPr>
              <a:t> - </a:t>
            </a:r>
            <a:r>
              <a:rPr lang="ru-RU" sz="2400" dirty="0" smtClean="0">
                <a:solidFill>
                  <a:schemeClr val="tx1"/>
                </a:solidFill>
              </a:rPr>
              <a:t>Вавилонский Талмуд в формате </a:t>
            </a:r>
            <a:r>
              <a:rPr lang="en-US" sz="2400" dirty="0" smtClean="0">
                <a:solidFill>
                  <a:schemeClr val="tx1"/>
                </a:solidFill>
              </a:rPr>
              <a:t>pdf.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000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936169" cy="51845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МНОГАБУКФ…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971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4809331" cy="542649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8864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ШЕФ, УСЕ ПРОПАЛО…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99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Гематрия</a:t>
            </a:r>
            <a:r>
              <a:rPr lang="ru-RU" dirty="0" smtClean="0"/>
              <a:t> И КАЛЕНДАРЬ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820" y="1196752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he-IL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5775</a:t>
            </a:r>
            <a:endParaRPr lang="he-IL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e-I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תשע"ה</a:t>
            </a:r>
          </a:p>
          <a:p>
            <a:pPr marL="0" indent="0">
              <a:buNone/>
            </a:pPr>
            <a:r>
              <a:rPr lang="he-I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196752"/>
            <a:ext cx="722985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864096"/>
          </a:xfrm>
        </p:spPr>
        <p:txBody>
          <a:bodyPr/>
          <a:lstStyle/>
          <a:p>
            <a:pPr algn="ctr"/>
            <a:r>
              <a:rPr lang="ru-RU" dirty="0" smtClean="0"/>
              <a:t>Примеры слов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854147"/>
              </p:ext>
            </p:extLst>
          </p:nvPr>
        </p:nvGraphicFramePr>
        <p:xfrm>
          <a:off x="1475656" y="1196752"/>
          <a:ext cx="5743475" cy="5178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7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596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שתים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מלך</a:t>
                      </a:r>
                      <a:endParaRPr lang="ru-RU" sz="3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ספר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בבקשה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עברית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ירושלים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פייסבוק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938" marR="599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אתה</a:t>
                      </a: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את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אמא</a:t>
                      </a:r>
                      <a:endParaRPr lang="ru-RU" sz="3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בית</a:t>
                      </a:r>
                      <a:endParaRPr lang="ru-RU" sz="3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יין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כוח</a:t>
                      </a:r>
                      <a:endParaRPr lang="ru-RU" sz="3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אחת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938" marR="59938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אני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אבא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דוד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סוד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עין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תודה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3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תורה</a:t>
                      </a:r>
                      <a:endParaRPr lang="ru-RU" sz="3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938" marR="59938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2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Распространенье наше по планете…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 smtClean="0"/>
          </a:p>
        </p:txBody>
      </p:sp>
      <p:pic>
        <p:nvPicPr>
          <p:cNvPr id="3074" name="Picture 2" descr="D:\Изображения\Мобильник\06.03.15\IMG_20150116_16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96" y="1268760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08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Кумранские рукописи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Фестиваль языков 2022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4534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5733256"/>
            <a:ext cx="3146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http://dss.collections.imj.org.il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7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1206</Words>
  <Application>Microsoft Office PowerPoint</Application>
  <PresentationFormat>Экран (4:3)</PresentationFormat>
  <Paragraphs>420</Paragraphs>
  <Slides>36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Aharoni</vt:lpstr>
      <vt:lpstr>Arial</vt:lpstr>
      <vt:lpstr>Calibri</vt:lpstr>
      <vt:lpstr>Franklin Gothic Book</vt:lpstr>
      <vt:lpstr>Franklin Gothic Medium</vt:lpstr>
      <vt:lpstr>Tahoma</vt:lpstr>
      <vt:lpstr>Times New Roman</vt:lpstr>
      <vt:lpstr>Wingdings 2</vt:lpstr>
      <vt:lpstr>Wingdings 3</vt:lpstr>
      <vt:lpstr>Тема Office</vt:lpstr>
      <vt:lpstr>Трек</vt:lpstr>
      <vt:lpstr>Фестиваль языков 2022</vt:lpstr>
      <vt:lpstr>Темы</vt:lpstr>
      <vt:lpstr>Алеф Бет</vt:lpstr>
      <vt:lpstr>Презентация PowerPoint</vt:lpstr>
      <vt:lpstr>Презентация PowerPoint</vt:lpstr>
      <vt:lpstr>Гематрия И КАЛЕНДАРЬ</vt:lpstr>
      <vt:lpstr>Примеры слов</vt:lpstr>
      <vt:lpstr>Распространенье наше по планете…</vt:lpstr>
      <vt:lpstr>Кумранские рукописи</vt:lpstr>
      <vt:lpstr>Софер это не только ценный мех…</vt:lpstr>
      <vt:lpstr>Кц и Нлсн звлт: Глсн бкв н нжны</vt:lpstr>
      <vt:lpstr>Кацнельсон наносит ответный удар</vt:lpstr>
      <vt:lpstr>Презентация PowerPoint</vt:lpstr>
      <vt:lpstr>Огласовки (Никуд)</vt:lpstr>
      <vt:lpstr>И снова примеры…</vt:lpstr>
      <vt:lpstr>Вавилонский талмуд</vt:lpstr>
      <vt:lpstr>Авраам Шлёнский</vt:lpstr>
      <vt:lpstr>Трудно быть черниховским</vt:lpstr>
      <vt:lpstr>Давайте говорить как израильтяне</vt:lpstr>
      <vt:lpstr>Академия языка иврит</vt:lpstr>
      <vt:lpstr>ОТ рамбама до маршака</vt:lpstr>
      <vt:lpstr>Глаголы иврита</vt:lpstr>
      <vt:lpstr>Глаголы иврита. Биньяним</vt:lpstr>
      <vt:lpstr>Глаголы иврита</vt:lpstr>
      <vt:lpstr>Глаголы иврита. Биньяним</vt:lpstr>
      <vt:lpstr>Притяжательные суффиксы</vt:lpstr>
      <vt:lpstr>Игры слов</vt:lpstr>
      <vt:lpstr>Имя существительное. Род и число</vt:lpstr>
      <vt:lpstr>Прилагательные</vt:lpstr>
      <vt:lpstr>Числительные</vt:lpstr>
      <vt:lpstr>Местоимения</vt:lpstr>
      <vt:lpstr>Сопряжение существительных. Смихут</vt:lpstr>
      <vt:lpstr>Предлоги. союзы</vt:lpstr>
      <vt:lpstr>Иврит и музыка</vt:lpstr>
      <vt:lpstr>ירושלים של זהב</vt:lpstr>
      <vt:lpstr>Полезные ссылки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языков 2015</dc:title>
  <dc:creator>DarkEol</dc:creator>
  <cp:lastModifiedBy>Vladislav Daniel Kovalevsky</cp:lastModifiedBy>
  <cp:revision>143</cp:revision>
  <dcterms:created xsi:type="dcterms:W3CDTF">2015-03-02T17:26:24Z</dcterms:created>
  <dcterms:modified xsi:type="dcterms:W3CDTF">2022-12-11T00:23:39Z</dcterms:modified>
</cp:coreProperties>
</file>