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73" r:id="rId8"/>
    <p:sldId id="270" r:id="rId9"/>
    <p:sldId id="271" r:id="rId10"/>
    <p:sldId id="262" r:id="rId11"/>
    <p:sldId id="272" r:id="rId12"/>
    <p:sldId id="274" r:id="rId13"/>
    <p:sldId id="265" r:id="rId14"/>
    <p:sldId id="275" r:id="rId15"/>
    <p:sldId id="276" r:id="rId16"/>
    <p:sldId id="277" r:id="rId17"/>
    <p:sldId id="269" r:id="rId18"/>
    <p:sldId id="263" r:id="rId19"/>
    <p:sldId id="26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bformen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ordhippo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Немецкий язык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Московский международный фестиваль языков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409408" y="2083654"/>
            <a:ext cx="1256121" cy="304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я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ты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он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оно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Вы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82677" y="2262638"/>
            <a:ext cx="1013072" cy="317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marL="0" indent="0">
              <a:buNone/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796046" cy="1151965"/>
          </a:xfrm>
        </p:spPr>
        <p:txBody>
          <a:bodyPr>
            <a:normAutofit/>
          </a:bodyPr>
          <a:lstStyle/>
          <a:p>
            <a:r>
              <a:rPr lang="ru-RU" dirty="0" smtClean="0"/>
              <a:t>Лица И глаголы. Настоящее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5484" y="2073898"/>
            <a:ext cx="1322108" cy="3044857"/>
          </a:xfrm>
        </p:spPr>
        <p:txBody>
          <a:bodyPr>
            <a:normAutofit/>
          </a:bodyPr>
          <a:lstStyle/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18160" y="2677266"/>
            <a:ext cx="804687" cy="174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047" y="1668437"/>
            <a:ext cx="24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sz="2400" b="1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дела</a:t>
            </a:r>
            <a:r>
              <a:rPr lang="ru-RU" sz="24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ть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01681" y="1866046"/>
            <a:ext cx="1680327" cy="402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ешь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</a:t>
            </a: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</a:t>
            </a: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</a:t>
            </a: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ете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04056" y="2705876"/>
            <a:ext cx="870501" cy="174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мы 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вы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они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41" y="5749887"/>
            <a:ext cx="285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www.verbformen.ru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42821" y="2747939"/>
            <a:ext cx="1300303" cy="160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marL="0" indent="0">
              <a:buNone/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3805" y="2696119"/>
            <a:ext cx="1364396" cy="174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ем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ете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дела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ют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682089" y="2322823"/>
            <a:ext cx="2667785" cy="379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cap="none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lesen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читать </a:t>
            </a:r>
            <a:endParaRPr lang="en-US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cap="none" dirty="0">
                <a:latin typeface="Calibri" panose="020F0502020204030204" pitchFamily="34" charset="0"/>
                <a:cs typeface="Calibri" panose="020F0502020204030204" pitchFamily="34" charset="0"/>
              </a:rPr>
              <a:t>schreiben</a:t>
            </a:r>
            <a:r>
              <a:rPr lang="ru-RU" sz="1900" cap="non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писать</a:t>
            </a:r>
          </a:p>
          <a:p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иметь </a:t>
            </a:r>
            <a:endParaRPr lang="ru-RU" sz="19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sitzen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сидеть </a:t>
            </a:r>
            <a:endParaRPr lang="en-US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laufen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бежать </a:t>
            </a:r>
            <a:endParaRPr lang="en-US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cap="none" dirty="0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r>
              <a:rPr lang="ru-RU" sz="1900" cap="none" dirty="0">
                <a:latin typeface="Calibri" panose="020F0502020204030204" pitchFamily="34" charset="0"/>
                <a:cs typeface="Calibri" panose="020F0502020204030204" pitchFamily="34" charset="0"/>
              </a:rPr>
              <a:t> – играть  </a:t>
            </a:r>
            <a:endParaRPr lang="ru-RU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kochen -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варить</a:t>
            </a:r>
          </a:p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kaufen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покупать </a:t>
            </a:r>
            <a:endParaRPr lang="en-US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schwimmen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плавать</a:t>
            </a:r>
            <a:endParaRPr lang="en-US" sz="19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6101" y="1668184"/>
            <a:ext cx="228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глаголов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8437 0.00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07058 -0.000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5181"/>
            <a:ext cx="10396882" cy="1151965"/>
          </a:xfrm>
        </p:spPr>
        <p:txBody>
          <a:bodyPr/>
          <a:lstStyle/>
          <a:p>
            <a:r>
              <a:rPr lang="ru-RU" dirty="0" smtClean="0"/>
              <a:t>Падежи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049" y="3921550"/>
            <a:ext cx="3054465" cy="1621409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Übung macht den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Meister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Kater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schreibt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den Brief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Wir fahren in die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Stadt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8877"/>
              </p:ext>
            </p:extLst>
          </p:nvPr>
        </p:nvGraphicFramePr>
        <p:xfrm>
          <a:off x="1202893" y="1462257"/>
          <a:ext cx="9396247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69">
                  <a:extLst>
                    <a:ext uri="{9D8B030D-6E8A-4147-A177-3AD203B41FA5}">
                      <a16:colId xmlns:a16="http://schemas.microsoft.com/office/drawing/2014/main" val="2023291732"/>
                    </a:ext>
                  </a:extLst>
                </a:gridCol>
                <a:gridCol w="1240220">
                  <a:extLst>
                    <a:ext uri="{9D8B030D-6E8A-4147-A177-3AD203B41FA5}">
                      <a16:colId xmlns:a16="http://schemas.microsoft.com/office/drawing/2014/main" val="2460834804"/>
                    </a:ext>
                  </a:extLst>
                </a:gridCol>
                <a:gridCol w="851338">
                  <a:extLst>
                    <a:ext uri="{9D8B030D-6E8A-4147-A177-3AD203B41FA5}">
                      <a16:colId xmlns:a16="http://schemas.microsoft.com/office/drawing/2014/main" val="3720715034"/>
                    </a:ext>
                  </a:extLst>
                </a:gridCol>
                <a:gridCol w="746235">
                  <a:extLst>
                    <a:ext uri="{9D8B030D-6E8A-4147-A177-3AD203B41FA5}">
                      <a16:colId xmlns:a16="http://schemas.microsoft.com/office/drawing/2014/main" val="328040722"/>
                    </a:ext>
                  </a:extLst>
                </a:gridCol>
                <a:gridCol w="809296">
                  <a:extLst>
                    <a:ext uri="{9D8B030D-6E8A-4147-A177-3AD203B41FA5}">
                      <a16:colId xmlns:a16="http://schemas.microsoft.com/office/drawing/2014/main" val="4276438969"/>
                    </a:ext>
                  </a:extLst>
                </a:gridCol>
                <a:gridCol w="658071">
                  <a:extLst>
                    <a:ext uri="{9D8B030D-6E8A-4147-A177-3AD203B41FA5}">
                      <a16:colId xmlns:a16="http://schemas.microsoft.com/office/drawing/2014/main" val="1028620106"/>
                    </a:ext>
                  </a:extLst>
                </a:gridCol>
                <a:gridCol w="1044218">
                  <a:extLst>
                    <a:ext uri="{9D8B030D-6E8A-4147-A177-3AD203B41FA5}">
                      <a16:colId xmlns:a16="http://schemas.microsoft.com/office/drawing/2014/main" val="2835731934"/>
                    </a:ext>
                  </a:extLst>
                </a:gridCol>
                <a:gridCol w="1167825">
                  <a:extLst>
                    <a:ext uri="{9D8B030D-6E8A-4147-A177-3AD203B41FA5}">
                      <a16:colId xmlns:a16="http://schemas.microsoft.com/office/drawing/2014/main" val="3234265147"/>
                    </a:ext>
                  </a:extLst>
                </a:gridCol>
                <a:gridCol w="1081775">
                  <a:extLst>
                    <a:ext uri="{9D8B030D-6E8A-4147-A177-3AD203B41FA5}">
                      <a16:colId xmlns:a16="http://schemas.microsoft.com/office/drawing/2014/main" val="45849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Определенный артикль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Неопределенный артикль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2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Муж.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Мн.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Муж.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75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Именительный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Nominativ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Винительный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Akkusativ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einen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1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Дательный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Dativ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einem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einer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einem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4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Родительный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Genitiv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eines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einer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eines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67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9148" y="1022480"/>
            <a:ext cx="9099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немецком языке падежи задаются артиклями и окончаниями существительных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27406" y="3959258"/>
            <a:ext cx="3535306" cy="162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gebe dem Kind einen Apfel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Der Tisch steht in der Wohnung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Auto gehört dem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Mann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Er kommt aus dem Haus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62712" y="3921549"/>
            <a:ext cx="4441595" cy="162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Das Pferd 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Reiter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ist weiß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Buch 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Student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ist interessant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Das Auto 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Mann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ist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kaputt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Die Regeln der Ritterschaft sind komisch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Притяжательные местоимения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1756" y="3818239"/>
            <a:ext cx="4550701" cy="1661160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Pferd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ihres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Mannes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ß</a:t>
            </a: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Ich gebe deinem Kind einen Apfel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stiehlt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unseren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Regenschirm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hilft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3297" y="-9427"/>
            <a:ext cx="342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Некоторые люди хотят чтобы все было по ихнему. Но так не бывает, потому что нет такого слова.</a:t>
            </a:r>
            <a:endParaRPr lang="ru-RU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11436"/>
              </p:ext>
            </p:extLst>
          </p:nvPr>
        </p:nvGraphicFramePr>
        <p:xfrm>
          <a:off x="254095" y="2272321"/>
          <a:ext cx="298873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271">
                  <a:extLst>
                    <a:ext uri="{9D8B030D-6E8A-4147-A177-3AD203B41FA5}">
                      <a16:colId xmlns:a16="http://schemas.microsoft.com/office/drawing/2014/main" val="3938422448"/>
                    </a:ext>
                  </a:extLst>
                </a:gridCol>
                <a:gridCol w="1046376">
                  <a:extLst>
                    <a:ext uri="{9D8B030D-6E8A-4147-A177-3AD203B41FA5}">
                      <a16:colId xmlns:a16="http://schemas.microsoft.com/office/drawing/2014/main" val="3472006106"/>
                    </a:ext>
                  </a:extLst>
                </a:gridCol>
                <a:gridCol w="1084083">
                  <a:extLst>
                    <a:ext uri="{9D8B030D-6E8A-4147-A177-3AD203B41FA5}">
                      <a16:colId xmlns:a16="http://schemas.microsoft.com/office/drawing/2014/main" val="1365999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м.р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с.р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ж.р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/мн.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6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4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dein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50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sein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sein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46228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6999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unser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unser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622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euer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23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9697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55212"/>
              </p:ext>
            </p:extLst>
          </p:nvPr>
        </p:nvGraphicFramePr>
        <p:xfrm>
          <a:off x="3550266" y="1797767"/>
          <a:ext cx="4290757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15">
                  <a:extLst>
                    <a:ext uri="{9D8B030D-6E8A-4147-A177-3AD203B41FA5}">
                      <a16:colId xmlns:a16="http://schemas.microsoft.com/office/drawing/2014/main" val="496166200"/>
                    </a:ext>
                  </a:extLst>
                </a:gridCol>
                <a:gridCol w="1225485">
                  <a:extLst>
                    <a:ext uri="{9D8B030D-6E8A-4147-A177-3AD203B41FA5}">
                      <a16:colId xmlns:a16="http://schemas.microsoft.com/office/drawing/2014/main" val="2638453533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2118721946"/>
                    </a:ext>
                  </a:extLst>
                </a:gridCol>
                <a:gridCol w="968883">
                  <a:extLst>
                    <a:ext uri="{9D8B030D-6E8A-4147-A177-3AD203B41FA5}">
                      <a16:colId xmlns:a16="http://schemas.microsoft.com/office/drawing/2014/main" val="23611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Род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Аккузатив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Генетив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0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Мужской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2671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03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Женский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77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Множест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mein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0314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0849" y="1657706"/>
            <a:ext cx="3559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Склонение местоимений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39416"/>
              </p:ext>
            </p:extLst>
          </p:nvPr>
        </p:nvGraphicFramePr>
        <p:xfrm>
          <a:off x="7950501" y="2119371"/>
          <a:ext cx="365236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31">
                  <a:extLst>
                    <a:ext uri="{9D8B030D-6E8A-4147-A177-3AD203B41FA5}">
                      <a16:colId xmlns:a16="http://schemas.microsoft.com/office/drawing/2014/main" val="1173816602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1523313773"/>
                    </a:ext>
                  </a:extLst>
                </a:gridCol>
                <a:gridCol w="1366887">
                  <a:extLst>
                    <a:ext uri="{9D8B030D-6E8A-4147-A177-3AD203B41FA5}">
                      <a16:colId xmlns:a16="http://schemas.microsoft.com/office/drawing/2014/main" val="997148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Аккузатив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меня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мне)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dich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(тебя)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(тебе)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517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ihn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(его)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ihm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(ему)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8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(её)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ей)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59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(его)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ihm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(ему)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4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(нас)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(нам)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euch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(вас)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euch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(вам)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sie/Sie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(их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в)</a:t>
                      </a:r>
                      <a:endPara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Ihnen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Ihnen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543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959" y="1877858"/>
            <a:ext cx="2449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именительном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7326"/>
            <a:ext cx="10396882" cy="1151965"/>
          </a:xfrm>
        </p:spPr>
        <p:txBody>
          <a:bodyPr/>
          <a:lstStyle/>
          <a:p>
            <a:r>
              <a:rPr lang="ru-RU" dirty="0" smtClean="0"/>
              <a:t>Вспомогательные глаголы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623" y="5024486"/>
            <a:ext cx="3714342" cy="773631"/>
          </a:xfrm>
        </p:spPr>
        <p:txBody>
          <a:bodyPr>
            <a:normAutofit fontScale="92500" lnSpcReduction="20000"/>
          </a:bodyPr>
          <a:lstStyle/>
          <a:p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Durst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я хочу пить 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Du hast </a:t>
            </a:r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Recht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ты прав </a:t>
            </a:r>
            <a:endParaRPr lang="en-US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811" y="1084078"/>
            <a:ext cx="789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Глаголы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иметь) и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sein 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быть) служат также вспомогательную роль для описания состояния и формирования прошедшего времени.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60964"/>
              </p:ext>
            </p:extLst>
          </p:nvPr>
        </p:nvGraphicFramePr>
        <p:xfrm>
          <a:off x="1588940" y="2169032"/>
          <a:ext cx="39823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272">
                  <a:extLst>
                    <a:ext uri="{9D8B030D-6E8A-4147-A177-3AD203B41FA5}">
                      <a16:colId xmlns:a16="http://schemas.microsoft.com/office/drawing/2014/main" val="1173816602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152331377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997148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Настоящее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Прошедшее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hatte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hattest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hatte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hatten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hattet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hatten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543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25275"/>
              </p:ext>
            </p:extLst>
          </p:nvPr>
        </p:nvGraphicFramePr>
        <p:xfrm>
          <a:off x="6567866" y="2169041"/>
          <a:ext cx="39823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272">
                  <a:extLst>
                    <a:ext uri="{9D8B030D-6E8A-4147-A177-3AD203B41FA5}">
                      <a16:colId xmlns:a16="http://schemas.microsoft.com/office/drawing/2014/main" val="1173816602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152331377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997148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Настоящее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Прошедшее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sind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seid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sind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54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78206" y="1780443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815" y="1787781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sein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30095" y="5024485"/>
            <a:ext cx="3714342" cy="77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Lehrerin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она учительница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US" sz="19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wütend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он зол </a:t>
            </a:r>
            <a:r>
              <a:rPr lang="en-US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9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6753"/>
            <a:ext cx="5988376" cy="1151965"/>
          </a:xfrm>
        </p:spPr>
        <p:txBody>
          <a:bodyPr/>
          <a:lstStyle/>
          <a:p>
            <a:r>
              <a:rPr lang="ru-RU" dirty="0" smtClean="0"/>
              <a:t>Прошедшее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43397" y="4462067"/>
            <a:ext cx="3355108" cy="1212867"/>
          </a:xfrm>
        </p:spPr>
        <p:txBody>
          <a:bodyPr>
            <a:normAutofit/>
          </a:bodyPr>
          <a:lstStyle/>
          <a:p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spieltet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Fußball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trank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gestern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US" sz="1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Kaffee</a:t>
            </a:r>
            <a:endParaRPr lang="en-US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424" y="1136441"/>
            <a:ext cx="823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Прошедшее время формируется либо изменением глагола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форму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ретеритум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(простое прошедшее) либо его изменением в форму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Партицип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причастие)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использование совместно с вспомогательным глаголом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sein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62588"/>
              </p:ext>
            </p:extLst>
          </p:nvPr>
        </p:nvGraphicFramePr>
        <p:xfrm>
          <a:off x="1268430" y="2702919"/>
          <a:ext cx="24740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845">
                  <a:extLst>
                    <a:ext uri="{9D8B030D-6E8A-4147-A177-3AD203B41FA5}">
                      <a16:colId xmlns:a16="http://schemas.microsoft.com/office/drawing/2014/main" val="204999791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4171236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02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9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endParaRPr lang="ru-RU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0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9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4359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4582" y="2296948"/>
            <a:ext cx="351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Претеритум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Вставка суффикса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95547"/>
              </p:ext>
            </p:extLst>
          </p:nvPr>
        </p:nvGraphicFramePr>
        <p:xfrm>
          <a:off x="5425654" y="2489212"/>
          <a:ext cx="4802431" cy="195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048">
                  <a:extLst>
                    <a:ext uri="{9D8B030D-6E8A-4147-A177-3AD203B41FA5}">
                      <a16:colId xmlns:a16="http://schemas.microsoft.com/office/drawing/2014/main" val="2001487116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1917301939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4118517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Инфинитив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Претерит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Партицип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II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66078"/>
                  </a:ext>
                </a:extLst>
              </a:tr>
              <a:tr h="43932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essen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есть)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aß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gessen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69662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kommen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(приходить)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17342"/>
                  </a:ext>
                </a:extLst>
              </a:tr>
              <a:tr h="40723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nehmen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(брать)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nahm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nommen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4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trinken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(пить)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trank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trunken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8434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89391" y="2142875"/>
            <a:ext cx="334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Партицип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Вставка префикса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808014" y="4482490"/>
            <a:ext cx="3504150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lang="en-US" sz="1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n-US" sz="1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Schmied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genommen</a:t>
            </a:r>
            <a:endParaRPr lang="en-US" sz="18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en-US" sz="1800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bist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schon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gekommen</a:t>
            </a:r>
            <a:endParaRPr lang="en-US" sz="18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82484"/>
            <a:ext cx="10396882" cy="1151965"/>
          </a:xfrm>
        </p:spPr>
        <p:txBody>
          <a:bodyPr/>
          <a:lstStyle/>
          <a:p>
            <a:r>
              <a:rPr lang="ru-RU" dirty="0" smtClean="0"/>
              <a:t>Будущее и сослагательное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3858" y="2177548"/>
            <a:ext cx="4206712" cy="3224011"/>
          </a:xfrm>
        </p:spPr>
        <p:txBody>
          <a:bodyPr>
            <a:normAutofit/>
          </a:bodyPr>
          <a:lstStyle/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de-DE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werde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das Sprachfest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besuchen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de-DE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wirst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nach Frankreich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fahren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gut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studieren</a:t>
            </a: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de-DE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würde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das Auto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kaufen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würdet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Fußball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endParaRPr lang="ru-RU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69943"/>
              </p:ext>
            </p:extLst>
          </p:nvPr>
        </p:nvGraphicFramePr>
        <p:xfrm>
          <a:off x="1176075" y="2318488"/>
          <a:ext cx="464217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602">
                  <a:extLst>
                    <a:ext uri="{9D8B030D-6E8A-4147-A177-3AD203B41FA5}">
                      <a16:colId xmlns:a16="http://schemas.microsoft.com/office/drawing/2014/main" val="1173816602"/>
                    </a:ext>
                  </a:extLst>
                </a:gridCol>
                <a:gridCol w="1692283">
                  <a:extLst>
                    <a:ext uri="{9D8B030D-6E8A-4147-A177-3AD203B41FA5}">
                      <a16:colId xmlns:a16="http://schemas.microsoft.com/office/drawing/2014/main" val="1523313773"/>
                    </a:ext>
                  </a:extLst>
                </a:gridCol>
                <a:gridCol w="1681294">
                  <a:extLst>
                    <a:ext uri="{9D8B030D-6E8A-4147-A177-3AD203B41FA5}">
                      <a16:colId xmlns:a16="http://schemas.microsoft.com/office/drawing/2014/main" val="997148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Презенс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будущее)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Конъюнктив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сослагательное)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werde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würde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würdest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wird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würde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werden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würden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werdet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würdet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werden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würden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54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8769" y="1842960"/>
            <a:ext cx="2556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становиться)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573" y="989351"/>
            <a:ext cx="978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Будущее время и сослагательное наклонение образуются с помощью глагола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становиться) и глагола в инфинитиве, которые вместе создают рамочную конструкцию.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65291"/>
            <a:ext cx="10396882" cy="1151965"/>
          </a:xfrm>
        </p:spPr>
        <p:txBody>
          <a:bodyPr/>
          <a:lstStyle/>
          <a:p>
            <a:r>
              <a:rPr lang="ru-RU" dirty="0" smtClean="0"/>
              <a:t>Модальные глаголы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33667" y="2573059"/>
            <a:ext cx="3817863" cy="3007610"/>
          </a:xfrm>
        </p:spPr>
        <p:txBody>
          <a:bodyPr>
            <a:normAutofit fontScale="92500"/>
          </a:bodyPr>
          <a:lstStyle/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Ihr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müsst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morgen früh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aufstehen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gut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Gitarre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spielen</a:t>
            </a: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de-DE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möchte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 nach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Japan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fliegen</a:t>
            </a: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sollst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mehr Sport </a:t>
            </a:r>
            <a:r>
              <a:rPr lang="de-DE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treiben</a:t>
            </a: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wollen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nichts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machen</a:t>
            </a: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dürft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sitzen</a:t>
            </a: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23042"/>
              </p:ext>
            </p:extLst>
          </p:nvPr>
        </p:nvGraphicFramePr>
        <p:xfrm>
          <a:off x="186252" y="2356243"/>
          <a:ext cx="753429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230">
                  <a:extLst>
                    <a:ext uri="{9D8B030D-6E8A-4147-A177-3AD203B41FA5}">
                      <a16:colId xmlns:a16="http://schemas.microsoft.com/office/drawing/2014/main" val="1173816602"/>
                    </a:ext>
                  </a:extLst>
                </a:gridCol>
                <a:gridCol w="923827">
                  <a:extLst>
                    <a:ext uri="{9D8B030D-6E8A-4147-A177-3AD203B41FA5}">
                      <a16:colId xmlns:a16="http://schemas.microsoft.com/office/drawing/2014/main" val="1523313773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997148464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905905703"/>
                    </a:ext>
                  </a:extLst>
                </a:gridCol>
                <a:gridCol w="1027521">
                  <a:extLst>
                    <a:ext uri="{9D8B030D-6E8A-4147-A177-3AD203B41FA5}">
                      <a16:colId xmlns:a16="http://schemas.microsoft.com/office/drawing/2014/main" val="2556381758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1979799827"/>
                    </a:ext>
                  </a:extLst>
                </a:gridCol>
                <a:gridCol w="970960">
                  <a:extLst>
                    <a:ext uri="{9D8B030D-6E8A-4147-A177-3AD203B41FA5}">
                      <a16:colId xmlns:a16="http://schemas.microsoft.com/office/drawing/2014/main" val="211040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können</a:t>
                      </a:r>
                      <a:endParaRPr lang="ru-RU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(мочь)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dürfen</a:t>
                      </a:r>
                      <a:endParaRPr lang="ru-RU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(Иметь разрешение)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müssen</a:t>
                      </a:r>
                      <a:endParaRPr lang="ru-RU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(должен)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sollen</a:t>
                      </a:r>
                      <a:endParaRPr lang="ru-RU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(следует)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möchten</a:t>
                      </a:r>
                      <a:endParaRPr lang="ru-RU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(хотеть)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wollen</a:t>
                      </a:r>
                      <a:endParaRPr lang="ru-RU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(желать)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darf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muss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kannst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darfst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darf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muss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können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dürfen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müssen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wollen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könnt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dürft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müsst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wollt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können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dürfen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müssen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sollen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möchten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wollen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54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463" y="1375856"/>
            <a:ext cx="1011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Модальные глаголы описывают желания и возможности (хорошо, когда они совпадают).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Предложение составляется из модального глагола нужного лица и действия в инфинитиве.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3891"/>
            <a:ext cx="10396882" cy="1151965"/>
          </a:xfrm>
        </p:spPr>
        <p:txBody>
          <a:bodyPr/>
          <a:lstStyle/>
          <a:p>
            <a:r>
              <a:rPr lang="ru-RU" dirty="0" smtClean="0"/>
              <a:t>Отделяемые приставки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0959" y="1244338"/>
            <a:ext cx="10843181" cy="27526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К некоторым глаголам могут быть добавлены приставки, которые меняют их смысл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Некоторые из этих приставок отделяемые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предложении приставка отделяется и попадает в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конец.</a:t>
            </a:r>
          </a:p>
          <a:p>
            <a:pPr>
              <a:lnSpc>
                <a:spcPct val="110000"/>
              </a:lnSpc>
            </a:pP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Если в предложении есть второй глагол, то приставка не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отделяется.</a:t>
            </a:r>
          </a:p>
          <a:p>
            <a:pPr>
              <a:lnSpc>
                <a:spcPct val="110000"/>
              </a:lnSpc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Отделяемые приставки: 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ab-, an-, auf-, aus-, ein-, mit-, nach-, weg-,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zu-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Неотделяемые приставки: </a:t>
            </a:r>
            <a:r>
              <a:rPr lang="de-D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-, </a:t>
            </a:r>
            <a:r>
              <a:rPr lang="de-D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ent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-, er-, </a:t>
            </a:r>
            <a:r>
              <a:rPr lang="de-D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-, </a:t>
            </a:r>
            <a:r>
              <a:rPr lang="de-DE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zer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Разной </a:t>
            </a:r>
            <a:r>
              <a:rPr lang="ru-RU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отделяемости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durch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-, über-, um-,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639" y="3508345"/>
            <a:ext cx="7466818" cy="275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laufen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бежать,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ablaufen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убегать </a:t>
            </a:r>
          </a:p>
          <a:p>
            <a:pPr>
              <a:lnSpc>
                <a:spcPct val="110000"/>
              </a:lnSpc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fahren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ехать,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abfahren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уезжать</a:t>
            </a:r>
          </a:p>
          <a:p>
            <a:pPr>
              <a:lnSpc>
                <a:spcPct val="110000"/>
              </a:lnSpc>
            </a:pP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schlagen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бить,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vorschlagen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предлагать</a:t>
            </a:r>
          </a:p>
          <a:p>
            <a:pPr>
              <a:lnSpc>
                <a:spcPct val="110000"/>
              </a:lnSpc>
            </a:pP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kaufen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покупать,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einkaufen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закупаться,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verkaufen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продавать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88168" y="2727492"/>
            <a:ext cx="4431387" cy="275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Ich schlage vor Deutsch zu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lernen</a:t>
            </a:r>
          </a:p>
          <a:p>
            <a:pPr>
              <a:lnSpc>
                <a:spcPct val="110000"/>
              </a:lnSpc>
            </a:pP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Ich </a:t>
            </a:r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will dir Gift vorschlagen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6751"/>
            <a:ext cx="10396882" cy="1151965"/>
          </a:xfrm>
        </p:spPr>
        <p:txBody>
          <a:bodyPr/>
          <a:lstStyle/>
          <a:p>
            <a:r>
              <a:rPr lang="ru-RU" dirty="0" smtClean="0"/>
              <a:t>Возвратная форма -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dirty="0" smtClean="0"/>
              <a:t>-</a:t>
            </a:r>
            <a:r>
              <a:rPr lang="ru-RU" dirty="0" err="1" smtClean="0"/>
              <a:t>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54046" y="2236463"/>
            <a:ext cx="5778630" cy="2165856"/>
          </a:xfrm>
        </p:spPr>
        <p:txBody>
          <a:bodyPr>
            <a:normAutofit/>
          </a:bodyPr>
          <a:lstStyle/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freue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mich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я радуюсь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müssen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uns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beeilen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нам надо поторопиться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entspannt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euch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вы расслабляетесь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wäscht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он моется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631" y="1130754"/>
            <a:ext cx="711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образования возвратной формы, когда действие направлено на самого себя используется слово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себя (-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94737"/>
              </p:ext>
            </p:extLst>
          </p:nvPr>
        </p:nvGraphicFramePr>
        <p:xfrm>
          <a:off x="1955055" y="2118254"/>
          <a:ext cx="3239115" cy="2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50">
                  <a:extLst>
                    <a:ext uri="{9D8B030D-6E8A-4147-A177-3AD203B41FA5}">
                      <a16:colId xmlns:a16="http://schemas.microsoft.com/office/drawing/2014/main" val="1173816602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1523313773"/>
                    </a:ext>
                  </a:extLst>
                </a:gridCol>
                <a:gridCol w="952107">
                  <a:extLst>
                    <a:ext uri="{9D8B030D-6E8A-4147-A177-3AD203B41FA5}">
                      <a16:colId xmlns:a16="http://schemas.microsoft.com/office/drawing/2014/main" val="997148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Лицо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Аккузатив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Датив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ich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4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dich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75178"/>
                  </a:ext>
                </a:extLst>
              </a:tr>
              <a:tr h="3891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er/sie/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sich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sich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75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euch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euch</a:t>
                      </a:r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sich</a:t>
                      </a:r>
                      <a:endPara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sich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5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5606"/>
            <a:ext cx="10396882" cy="1151965"/>
          </a:xfrm>
        </p:spPr>
        <p:txBody>
          <a:bodyPr/>
          <a:lstStyle/>
          <a:p>
            <a:r>
              <a:rPr lang="ru-RU" dirty="0" smtClean="0"/>
              <a:t>Отрицания.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kein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56381" y="2168114"/>
            <a:ext cx="7939726" cy="2451018"/>
          </a:xfrm>
        </p:spPr>
        <p:txBody>
          <a:bodyPr>
            <a:normAutofit/>
          </a:bodyPr>
          <a:lstStyle/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Ich sehe keinen Saft im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Kühlschrank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Я не вижу сока в холодильнике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Sie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keine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Studentin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Она не студентка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Ich mag das Buch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nicht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Мне не нравится эта книга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arbeitet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Он не работает </a:t>
            </a: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631" y="1130754"/>
            <a:ext cx="786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Предметы отрицаются с помощью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kein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действия с помощью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размещается в конце, после отрицаемого действия.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13" y="-11783"/>
            <a:ext cx="10396882" cy="1151965"/>
          </a:xfrm>
        </p:spPr>
        <p:txBody>
          <a:bodyPr/>
          <a:lstStyle/>
          <a:p>
            <a:r>
              <a:rPr lang="ru-RU" dirty="0" smtClean="0"/>
              <a:t>Некоторые правила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2438" y="808196"/>
            <a:ext cx="1330694" cy="1771691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ß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SCH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Ш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CH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205967" y="940174"/>
            <a:ext cx="5360127" cy="139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J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З, Ш (перед буквами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P,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T),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C (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в конце слова)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V –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В, Ф (в начале слова)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59536" y="12172"/>
            <a:ext cx="3139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accent1"/>
              </a:buClr>
              <a:buSzPct val="160000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Ганс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, ты знаешь, как эти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рюсские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наш шоколад Риттер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Шпорт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называют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defTabSz="914400">
              <a:buClr>
                <a:schemeClr val="accent1"/>
              </a:buClr>
              <a:buSzPct val="160000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defTabSz="914400">
              <a:buClr>
                <a:schemeClr val="accent1"/>
              </a:buClr>
              <a:buSzPct val="160000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Риттер </a:t>
            </a:r>
            <a:r>
              <a:rPr lang="ru-RU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Ссспорт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</a:p>
          <a:p>
            <a:pPr defTabSz="914400">
              <a:buClr>
                <a:schemeClr val="accent1"/>
              </a:buClr>
              <a:buSzPct val="160000"/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Шволочи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7" y="2595109"/>
            <a:ext cx="4025505" cy="239115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653301" y="868686"/>
            <a:ext cx="1417591" cy="18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EU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ОЙ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EI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АЙ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IE – </a:t>
            </a:r>
            <a:r>
              <a:rPr lang="ru-RU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Иии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IG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ХЬ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15607" y="911893"/>
            <a:ext cx="1793877" cy="148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Э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Ё(О)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У(Ю)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037" y="5043340"/>
            <a:ext cx="4229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не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Поцнер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я! Ну сколько можно!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5" y="2371928"/>
            <a:ext cx="3852362" cy="25682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57768" y="4930743"/>
            <a:ext cx="477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А меня вообще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Толкиеном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обзывают. Чертовы фанаты!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994197" y="896967"/>
            <a:ext cx="1261887" cy="15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Z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2533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8150"/>
            <a:ext cx="10396882" cy="1151965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33356" y="2424121"/>
            <a:ext cx="2641861" cy="2471127"/>
          </a:xfrm>
        </p:spPr>
        <p:txBody>
          <a:bodyPr/>
          <a:lstStyle/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Sie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Wohin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gehst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du?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Wann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fährst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ab?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Kneipe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Trinkst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du Bier?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875" y="1272156"/>
            <a:ext cx="928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Вопросы формируются либо путем перемещения глагола в начало предложения, либо с помощью вопросительного слова за которым следует глагол.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455" y="2163470"/>
            <a:ext cx="275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Вопросительные слова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16933" y="2631647"/>
            <a:ext cx="4564930" cy="247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что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wann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когда 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где,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woher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откуда,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wohin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куда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6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04" y="685800"/>
            <a:ext cx="10799879" cy="1151965"/>
          </a:xfrm>
        </p:spPr>
        <p:txBody>
          <a:bodyPr>
            <a:normAutofit/>
          </a:bodyPr>
          <a:lstStyle/>
          <a:p>
            <a:r>
              <a:rPr lang="ru-RU" dirty="0" smtClean="0"/>
              <a:t>Немецкие фамилии и их значения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8861" y="1629760"/>
            <a:ext cx="4169004" cy="3724662"/>
          </a:xfrm>
        </p:spPr>
        <p:txBody>
          <a:bodyPr>
            <a:normAutofit fontScale="92500" lnSpcReduction="10000"/>
          </a:bodyPr>
          <a:lstStyle/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Мюллер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Müller)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мельник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Шмидт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Schmidt)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кузнец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Шнайдер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Schneider)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портной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Фишер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Fischer)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рыбак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Майер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Meier)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управляющий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Вебер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Weber)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ткач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Бауэр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Bauer) —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крестьянин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Рихтер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Richter) —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судья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30800" y="1554350"/>
            <a:ext cx="4819452" cy="372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Циммерманн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Zimmermann)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плотник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Шульц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Schulz) —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староста</a:t>
            </a:r>
          </a:p>
          <a:p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Вольф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Wolf) —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волк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Кляйн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Klein)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маленький</a:t>
            </a:r>
          </a:p>
          <a:p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Шварц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Schwarz) —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чёрный</a:t>
            </a:r>
          </a:p>
          <a:p>
            <a:r>
              <a:rPr lang="ru-RU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Краузе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Krause) —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кудрявый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4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923"/>
            <a:ext cx="10396882" cy="1151965"/>
          </a:xfrm>
        </p:spPr>
        <p:txBody>
          <a:bodyPr/>
          <a:lstStyle/>
          <a:p>
            <a:r>
              <a:rPr lang="ru-RU" dirty="0" smtClean="0"/>
              <a:t>Примеры слов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2555" y="928478"/>
            <a:ext cx="3405432" cy="4653509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Europa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Deutschland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Германия</a:t>
            </a: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Zeitung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газета </a:t>
            </a:r>
            <a:endParaRPr lang="de-D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Volk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народ </a:t>
            </a:r>
            <a:endParaRPr lang="de-D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Schule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школа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Übung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упражнение </a:t>
            </a:r>
            <a:endParaRPr lang="de-D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Licht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свет</a:t>
            </a:r>
            <a:endParaRPr lang="de-D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Spiegel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зеркало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Stern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звезда 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Schauspieler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актер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78301" y="1252035"/>
            <a:ext cx="3444759" cy="394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tschüss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пока (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bye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süß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сладкий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usammen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– вместе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schlecht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плохо(й) 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zurück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назад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Meisterschaft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чемпионат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Schlafzimmer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спальня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Meinung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мнение 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Wohnung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квартира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Heizung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отопление 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808024" y="1055577"/>
            <a:ext cx="2274659" cy="479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gelb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желтый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Geld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деньги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Gold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золото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Morgen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утро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morgen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завтра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хочу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почти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ekommen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Glück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Traum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896" y="99791"/>
            <a:ext cx="3975424" cy="1151965"/>
          </a:xfrm>
        </p:spPr>
        <p:txBody>
          <a:bodyPr/>
          <a:lstStyle/>
          <a:p>
            <a:r>
              <a:rPr lang="ru-RU" dirty="0" smtClean="0"/>
              <a:t>Дни недели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3938" y="1845275"/>
            <a:ext cx="3000080" cy="3311189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Montag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понедельник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Dienstag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вторник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Mittwoch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среда 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Donnerstag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четверг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пятница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Samstag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суббота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Sonntag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воскресенье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00" y="1147464"/>
            <a:ext cx="4603956" cy="399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3421" y="5156464"/>
            <a:ext cx="2427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Кто тут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посредний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5" y="1251756"/>
            <a:ext cx="358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Обозначение +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tag (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день)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3475" y="24375"/>
            <a:ext cx="35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Morgen, morgen, nur nicht heute, sagen alle faulen Leute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82485"/>
            <a:ext cx="4923147" cy="1151965"/>
          </a:xfrm>
        </p:spPr>
        <p:txBody>
          <a:bodyPr/>
          <a:lstStyle/>
          <a:p>
            <a:r>
              <a:rPr lang="ru-RU" dirty="0" smtClean="0"/>
              <a:t>числительные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6953" y="1459829"/>
            <a:ext cx="3009506" cy="4128943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Zehn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десять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Elf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одиннадцать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Zwölf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двенадцать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Dreizehn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тринадцать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Vierzehn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четырнадцать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Fünfzehn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пятнадцать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Sechzehn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шестнадцать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Siebzehn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семнадцать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Achtzehn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восемнадцать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Neunzehn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девятнадцать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189" y="1101861"/>
            <a:ext cx="170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Единицы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246" y="1101400"/>
            <a:ext cx="319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двадцати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цифра +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42723" y="1581231"/>
            <a:ext cx="2739960" cy="412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Dreiundzwanzig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Vierundvierzig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Fünfundachtzig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85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Sechsundsiebzig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Siebenunddrei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ßig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Einundsechzig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Neunundf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ünfzig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Einhundert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100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478" y="1122467"/>
            <a:ext cx="319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Десятки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цифра +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zig)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97220" y="1497505"/>
            <a:ext cx="2868427" cy="412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Zwanzig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двадцать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Dreißig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тридцать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Vierzig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сорок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Fünfzig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пятьдесят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Sechzig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шестьдесят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Siebzig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семьдесят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Achtzig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восемьдесят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Neunzig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девяносто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1268" y="1070494"/>
            <a:ext cx="319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Десятки с единицами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вначале единицы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7598" y="1473717"/>
            <a:ext cx="2198801" cy="412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Eins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один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Zwei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два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Drei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три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четыре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Fünf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пять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Sechs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шесть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Sieben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семь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Acht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восемь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девять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8948" y="82485"/>
            <a:ext cx="5954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intausendneunhundertfünfundvierzig</a:t>
            </a:r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4560" y="538835"/>
            <a:ext cx="500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neunzehnhundertfünfundvierzig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05987" y="321439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4884" y="370039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91610" y="419581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05987" y="46912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18" y="-2360"/>
            <a:ext cx="11528981" cy="992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рода существительных и их артикли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6294094"/>
              </p:ext>
            </p:extLst>
          </p:nvPr>
        </p:nvGraphicFramePr>
        <p:xfrm>
          <a:off x="1854721" y="1037262"/>
          <a:ext cx="6855643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81">
                  <a:extLst>
                    <a:ext uri="{9D8B030D-6E8A-4147-A177-3AD203B41FA5}">
                      <a16:colId xmlns:a16="http://schemas.microsoft.com/office/drawing/2014/main" val="1530309252"/>
                    </a:ext>
                  </a:extLst>
                </a:gridCol>
                <a:gridCol w="2724346">
                  <a:extLst>
                    <a:ext uri="{9D8B030D-6E8A-4147-A177-3AD203B41FA5}">
                      <a16:colId xmlns:a16="http://schemas.microsoft.com/office/drawing/2014/main" val="2182215687"/>
                    </a:ext>
                  </a:extLst>
                </a:gridCol>
                <a:gridCol w="2960016">
                  <a:extLst>
                    <a:ext uri="{9D8B030D-6E8A-4147-A177-3AD203B41FA5}">
                      <a16:colId xmlns:a16="http://schemas.microsoft.com/office/drawing/2014/main" val="174090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Род</a:t>
                      </a:r>
                      <a:endParaRPr lang="ru-RU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Определенный артикль</a:t>
                      </a:r>
                      <a:endParaRPr lang="ru-RU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Неопределенный артикль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7259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Мужской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0493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Женский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88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59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Множест</a:t>
                      </a:r>
                      <a:r>
                        <a:rPr lang="ru-RU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16369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73057" y="2550518"/>
            <a:ext cx="293409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Kater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кот 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Katze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кошка 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Maus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мышь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Junge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мальчик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Mädchen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девочка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88038" y="2611849"/>
            <a:ext cx="325823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Vater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отец 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Mutter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мать 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Eltern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родители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Großvater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дедушка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Großeltern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83987" y="2592995"/>
            <a:ext cx="395721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das Kind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ребенок 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Kinder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Bruder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брат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Schwester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сестра  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Geschwister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endParaRPr lang="ru-RU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4926" y="5076904"/>
            <a:ext cx="1354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ед+бабка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3073" y="3555059"/>
            <a:ext cx="68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244552" y="2440917"/>
            <a:ext cx="2441636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Löffel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ложка</a:t>
            </a: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Gabel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вилка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Messer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нож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стол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0248" y="5044220"/>
            <a:ext cx="247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братья+сестры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феминитивы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71922" y="2122599"/>
            <a:ext cx="3301737" cy="3288383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König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король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König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королева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Kellner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официант 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ie Kellner</a:t>
            </a:r>
            <a:r>
              <a:rPr lang="de-DE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официантка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Student –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студент 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Student</a:t>
            </a:r>
            <a:r>
              <a:rPr lang="de-DE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студентка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der Lehrer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– учитель </a:t>
            </a:r>
            <a:endParaRPr lang="de-D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die Lehrer</a:t>
            </a:r>
            <a:r>
              <a:rPr lang="de-D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учительница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736" y="1637710"/>
            <a:ext cx="10216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Феминитивы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немецком образуются с помощью артикля женского рода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суффикса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72121" y="2124173"/>
            <a:ext cx="4981825" cy="331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Freund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 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ie Freund</a:t>
            </a:r>
            <a:r>
              <a:rPr lang="de-DE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подруга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Übersetzer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переводчик 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Übersetzer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переводчица 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der Kanzler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канцлер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die Kanzler</a:t>
            </a:r>
            <a:r>
              <a:rPr lang="de-DE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канцлерка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(не </a:t>
            </a:r>
            <a:r>
              <a:rPr lang="ru-RU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канцелярка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er Professor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профессор </a:t>
            </a:r>
            <a:endParaRPr lang="de-DE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ie Professor</a:t>
            </a:r>
            <a:r>
              <a:rPr lang="de-DE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7811" y="5014591"/>
            <a:ext cx="444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профессорка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trike="sngStrike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самка профессора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trike="sngStrike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профессорша</a:t>
            </a:r>
            <a:endParaRPr lang="ru-RU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Составные существительные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203" y="2714920"/>
            <a:ext cx="5451050" cy="2950589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Spülmittel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мыть +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средство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Bleichmittel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бледный +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средство = 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Schlafmittel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сон +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средство = 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Lebensmittel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жизнь +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средство = 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Sonnenschutzmittel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солнце 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+ защита + средство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814" y="1656794"/>
            <a:ext cx="1019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Составные существительные состоят из нескольких слов идущих подряд. Первые из них описывают последнее. Всё слово получает род этого последнего.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456" y="2577184"/>
            <a:ext cx="2736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Mittel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средство 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8317" y="3030259"/>
            <a:ext cx="219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моющее средство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550" y="3508304"/>
            <a:ext cx="171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отбеливатель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889" y="4005203"/>
            <a:ext cx="153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снотворное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390" y="4511529"/>
            <a:ext cx="123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5073" y="2639578"/>
            <a:ext cx="2736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Zeug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штука 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32373" y="2733343"/>
            <a:ext cx="4643626" cy="2950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Flugzeug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полет +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штука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Spielzeug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игра + штука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Schlagzeug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удар +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штука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Ölzeug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масло 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+ штука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r>
              <a:rPr lang="en-US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Spielzeugauto</a:t>
            </a: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игра  </a:t>
            </a:r>
            <a:r>
              <a:rPr lang="ru-RU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+ штука + </a:t>
            </a:r>
            <a:r>
              <a:rPr lang="ru-RU" sz="1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машина =</a:t>
            </a:r>
            <a:endParaRPr lang="ru-RU" sz="1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5929" y="3049115"/>
            <a:ext cx="109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самолет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1684" y="5020888"/>
            <a:ext cx="122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машинка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1351" y="3529252"/>
            <a:ext cx="109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игрушка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1606" y="4015550"/>
            <a:ext cx="256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дарный инструмент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0959" y="4514184"/>
            <a:ext cx="283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епромокаемая одежда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1550" y="5759824"/>
            <a:ext cx="356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de.wordhippo.com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существительных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694" y="2072823"/>
            <a:ext cx="5231877" cy="3311189"/>
          </a:xfrm>
        </p:spPr>
        <p:txBody>
          <a:bodyPr>
            <a:normAutofit lnSpcReduction="10000"/>
          </a:bodyPr>
          <a:lstStyle/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Bahnhof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дорога + двор = вокзал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Flughafen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полет + порт = аэропорт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Milchkaffee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кофе с молоком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Wachmann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бодрствовать + мужчина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Kopfhörer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голова + слушатель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Regenmantel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дождь + плащ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Regenbogen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дождь + дуга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77914" y="2290253"/>
            <a:ext cx="3535051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Sauber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чисто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Schön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красо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Fähig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способно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сть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Möglich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сть</a:t>
            </a:r>
            <a:endParaRPr lang="en-US" cap="none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Schwierig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трудно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сть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Süßig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keit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слас</a:t>
            </a:r>
            <a:r>
              <a:rPr lang="ru-RU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ть(и)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2438" y="1904712"/>
            <a:ext cx="284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keit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/-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-та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/-</a:t>
            </a:r>
            <a:r>
              <a:rPr lang="ru-R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сть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54021" y="1969132"/>
            <a:ext cx="3121056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Gesell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en-US" cap="none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общество 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Mann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команда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Hörer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слушатели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Kund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клиентура</a:t>
            </a: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Ritter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рыцарство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Bruder</a:t>
            </a:r>
            <a:r>
              <a:rPr lang="en-US" cap="none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братство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3178" y="1781329"/>
            <a:ext cx="175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schaft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-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1023</TotalTime>
  <Words>1992</Words>
  <Application>Microsoft Office PowerPoint</Application>
  <PresentationFormat>Широкоэкранный</PresentationFormat>
  <Paragraphs>659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Главное мероприятие</vt:lpstr>
      <vt:lpstr>Немецкий язык</vt:lpstr>
      <vt:lpstr>Некоторые правила чтения</vt:lpstr>
      <vt:lpstr>Примеры слов</vt:lpstr>
      <vt:lpstr>Дни недели</vt:lpstr>
      <vt:lpstr>числительные</vt:lpstr>
      <vt:lpstr>Три рода существительных и их артикли</vt:lpstr>
      <vt:lpstr>феминитивы</vt:lpstr>
      <vt:lpstr>Составные существительные</vt:lpstr>
      <vt:lpstr>Составление существительных</vt:lpstr>
      <vt:lpstr>Лица И глаголы. Настоящее время</vt:lpstr>
      <vt:lpstr>Падежи</vt:lpstr>
      <vt:lpstr>Притяжательные местоимения</vt:lpstr>
      <vt:lpstr>Вспомогательные глаголы</vt:lpstr>
      <vt:lpstr>Прошедшее время</vt:lpstr>
      <vt:lpstr>Будущее и сослагательное</vt:lpstr>
      <vt:lpstr>Модальные глаголы</vt:lpstr>
      <vt:lpstr>Отделяемые приставки</vt:lpstr>
      <vt:lpstr>Возвратная форма - Sich   -ся</vt:lpstr>
      <vt:lpstr>Отрицания. Nicht и kein</vt:lpstr>
      <vt:lpstr>вопросы</vt:lpstr>
      <vt:lpstr>Немецкие фамилии и их значения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Немецкий язык</dc:title>
  <dc:creator>Vladislav Daniel Kovalevsky</dc:creator>
  <cp:lastModifiedBy>Vladislav Daniel Kovalevsky</cp:lastModifiedBy>
  <cp:revision>153</cp:revision>
  <dcterms:created xsi:type="dcterms:W3CDTF">2022-12-05T08:33:19Z</dcterms:created>
  <dcterms:modified xsi:type="dcterms:W3CDTF">2022-12-13T12:34:30Z</dcterms:modified>
</cp:coreProperties>
</file>